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5" name="Shape 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40"/>
              </a:spcBef>
              <a:buNone/>
            </a:pPr>
            <a:r>
              <a:rPr lang="en" sz="1050">
                <a:solidFill>
                  <a:schemeClr val="dk2"/>
                </a:solidFill>
                <a:highlight>
                  <a:srgbClr val="FFFFFF"/>
                </a:highlight>
              </a:rPr>
              <a:t>Act 284, Read to Succeed legislation, was created in 2015 to address literacy performance in South Carolina and put in place a comprehensive system of support to ensure SC students graduate on time with the literacy skills they need to be successful in college, careers and citizenship. Act 284 provides for a strong assessment and intervention system for students kindergarten through twelfth grade with a goal of all students becoming proficient readers by the end of third grade.</a:t>
            </a:r>
          </a:p>
          <a:p>
            <a:pPr lvl="0">
              <a:spcBef>
                <a:spcPts val="0"/>
              </a:spcBef>
              <a:buNone/>
            </a:pPr>
            <a:r>
              <a:t/>
            </a:r>
            <a:endParaRPr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Communication timeline</a:t>
            </a:r>
          </a:p>
          <a:p>
            <a:pPr lvl="0">
              <a:spcBef>
                <a:spcPts val="0"/>
              </a:spcBef>
              <a:buNone/>
            </a:pPr>
            <a:r>
              <a:t/>
            </a:r>
            <a:endParaRPr/>
          </a:p>
          <a:p>
            <a:pPr lvl="0">
              <a:spcBef>
                <a:spcPts val="0"/>
              </a:spcBef>
              <a:buNone/>
            </a:pPr>
            <a:r>
              <a:rPr lang="en"/>
              <a:t>First Nine Weeks - communication done through parent orientation or during first nine weeks conference - if parent doesn’t attend either - teacher must reach out and make them aware of the law </a:t>
            </a:r>
          </a:p>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Those beginning 2015-16</a:t>
            </a: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Who</a:t>
            </a:r>
          </a:p>
          <a:p>
            <a:pPr lvl="0" rtl="0">
              <a:spcBef>
                <a:spcPts val="0"/>
              </a:spcBef>
              <a:buNone/>
            </a:pPr>
            <a:r>
              <a:rPr lang="en"/>
              <a:t>What is required </a:t>
            </a:r>
          </a:p>
          <a:p>
            <a:pPr lvl="0" rtl="0">
              <a:spcBef>
                <a:spcPts val="0"/>
              </a:spcBef>
              <a:buNone/>
            </a:pPr>
            <a:r>
              <a:rPr lang="en"/>
              <a:t>They have time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 name="Shape 28"/>
        <p:cNvGrpSpPr/>
        <p:nvPr/>
      </p:nvGrpSpPr>
      <p:grpSpPr>
        <a:xfrm>
          <a:off x="0" y="0"/>
          <a:ext cx="0" cy="0"/>
          <a:chOff x="0" y="0"/>
          <a:chExt cx="0" cy="0"/>
        </a:xfrm>
      </p:grpSpPr>
      <p:sp>
        <p:nvSpPr>
          <p:cNvPr id="29" name="Shape 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0" name="Shape 3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 name="Shape 34"/>
        <p:cNvGrpSpPr/>
        <p:nvPr/>
      </p:nvGrpSpPr>
      <p:grpSpPr>
        <a:xfrm>
          <a:off x="0" y="0"/>
          <a:ext cx="0" cy="0"/>
          <a:chOff x="0" y="0"/>
          <a:chExt cx="0" cy="0"/>
        </a:xfrm>
      </p:grpSpPr>
      <p:sp>
        <p:nvSpPr>
          <p:cNvPr id="35" name="Shape 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6" name="Shape 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2" name="Shape 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600"/>
              </a:spcBef>
              <a:buNone/>
            </a:pPr>
            <a:r>
              <a:rPr lang="en" sz="1200">
                <a:solidFill>
                  <a:schemeClr val="dk1"/>
                </a:solidFill>
              </a:rPr>
              <a:t>Components of Reading Plan </a:t>
            </a:r>
          </a:p>
          <a:p>
            <a:pPr indent="-304800" lvl="0" marL="457200" rtl="0">
              <a:spcBef>
                <a:spcPts val="600"/>
              </a:spcBef>
              <a:buClr>
                <a:schemeClr val="dk1"/>
              </a:buClr>
              <a:buSzPct val="100000"/>
              <a:buAutoNum type="arabicPeriod"/>
            </a:pPr>
            <a:r>
              <a:rPr lang="en" sz="1200">
                <a:solidFill>
                  <a:schemeClr val="dk1"/>
                </a:solidFill>
              </a:rPr>
              <a:t>Leadership</a:t>
            </a:r>
          </a:p>
          <a:p>
            <a:pPr indent="-304800" lvl="0" marL="457200" rtl="0">
              <a:spcBef>
                <a:spcPts val="600"/>
              </a:spcBef>
              <a:buClr>
                <a:schemeClr val="dk1"/>
              </a:buClr>
              <a:buSzPct val="100000"/>
              <a:buAutoNum type="arabicPeriod"/>
            </a:pPr>
            <a:r>
              <a:rPr lang="en" sz="1200">
                <a:solidFill>
                  <a:schemeClr val="dk1"/>
                </a:solidFill>
              </a:rPr>
              <a:t>Student Achievement/Assessment </a:t>
            </a:r>
          </a:p>
          <a:p>
            <a:pPr indent="-304800" lvl="0" marL="457200" rtl="0">
              <a:spcBef>
                <a:spcPts val="600"/>
              </a:spcBef>
              <a:buClr>
                <a:schemeClr val="dk1"/>
              </a:buClr>
              <a:buSzPct val="100000"/>
              <a:buAutoNum type="arabicPeriod"/>
            </a:pPr>
            <a:r>
              <a:rPr lang="en" sz="1200">
                <a:solidFill>
                  <a:schemeClr val="dk1"/>
                </a:solidFill>
              </a:rPr>
              <a:t>Professional Learning Opportunities </a:t>
            </a:r>
          </a:p>
          <a:p>
            <a:pPr indent="-304800" lvl="0" marL="457200" rtl="0">
              <a:spcBef>
                <a:spcPts val="600"/>
              </a:spcBef>
              <a:buClr>
                <a:schemeClr val="dk1"/>
              </a:buClr>
              <a:buSzPct val="100000"/>
              <a:buAutoNum type="arabicPeriod"/>
            </a:pPr>
            <a:r>
              <a:rPr lang="en" sz="1200">
                <a:solidFill>
                  <a:schemeClr val="dk1"/>
                </a:solidFill>
              </a:rPr>
              <a:t>Instruction </a:t>
            </a:r>
          </a:p>
          <a:p>
            <a:pPr indent="-304800" lvl="0" marL="457200" rtl="0">
              <a:spcBef>
                <a:spcPts val="600"/>
              </a:spcBef>
              <a:buClr>
                <a:schemeClr val="dk1"/>
              </a:buClr>
              <a:buSzPct val="100000"/>
              <a:buAutoNum type="arabicPeriod"/>
            </a:pPr>
            <a:r>
              <a:rPr lang="en" sz="1200">
                <a:solidFill>
                  <a:schemeClr val="dk1"/>
                </a:solidFill>
              </a:rPr>
              <a:t>Intervention </a:t>
            </a:r>
          </a:p>
          <a:p>
            <a:pPr indent="-304800" lvl="0" marL="457200" rtl="0">
              <a:spcBef>
                <a:spcPts val="600"/>
              </a:spcBef>
              <a:buClr>
                <a:schemeClr val="dk1"/>
              </a:buClr>
              <a:buSzPct val="100000"/>
              <a:buAutoNum type="arabicPeriod"/>
            </a:pPr>
            <a:r>
              <a:rPr lang="en" sz="1200">
                <a:solidFill>
                  <a:schemeClr val="dk1"/>
                </a:solidFill>
              </a:rPr>
              <a:t>Community Partnerships </a:t>
            </a:r>
          </a:p>
          <a:p>
            <a:pPr indent="-304800" lvl="0" marL="457200" rtl="0">
              <a:spcBef>
                <a:spcPts val="600"/>
              </a:spcBef>
              <a:buClr>
                <a:schemeClr val="dk1"/>
              </a:buClr>
              <a:buSzPct val="100000"/>
              <a:buAutoNum type="arabicPeriod"/>
            </a:pPr>
            <a:r>
              <a:rPr lang="en" sz="1200">
                <a:solidFill>
                  <a:schemeClr val="dk1"/>
                </a:solidFill>
              </a:rPr>
              <a:t>Parental Involvement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We have a comprehensive Response to Intervention system in Lexington One. We use a universal screening assessment to determine student strengths and opportunities and then provide instruction and intervention based on those opportunities. Students who need support above the core curriculum are provided Tier II and III supports. </a:t>
            </a:r>
          </a:p>
          <a:p>
            <a:pPr lvl="0" rtl="0">
              <a:spcBef>
                <a:spcPts val="0"/>
              </a:spcBef>
              <a:buNone/>
            </a:pPr>
            <a:r>
              <a:rPr lang="en"/>
              <a:t>The state summative assessment, SC READY, is one data point which can be used but it does not provide evidence for all grade levels. Screening tools help identify students in need of closer monitoring and those in need of further intensive instruction and intervention. Different types of assessment (screening, progress monitoring, diagnostic, formative, and summative) as well as assessment data from a variety of sources (review of information, interviews, observations, and testing) should be used in making decisions about the need for additional intervention.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Focus area of Molly Spearman and Dr. Little </a:t>
            </a:r>
          </a:p>
          <a:p>
            <a:pPr lvl="0" rtl="0">
              <a:spcBef>
                <a:spcPts val="0"/>
              </a:spcBef>
              <a:buNone/>
            </a:pPr>
            <a:r>
              <a:t/>
            </a:r>
            <a:endParaRPr/>
          </a:p>
          <a:p>
            <a:pPr lvl="0">
              <a:spcBef>
                <a:spcPts val="0"/>
              </a:spcBef>
              <a:buNone/>
            </a:pPr>
            <a:r>
              <a:rPr lang="en"/>
              <a:t>Early intervention is critical </a:t>
            </a:r>
          </a:p>
          <a:p>
            <a:pPr lvl="0" rtl="0">
              <a:spcBef>
                <a:spcPts val="0"/>
              </a:spcBef>
              <a:buNone/>
            </a:pPr>
            <a:r>
              <a:rPr lang="en"/>
              <a:t>Readiness assessments provide parents or guardians and teachers with information to assess the readiness needs of each student, specifically language and cognitive strengths and weaknesses. This information assists in making instructional decisions.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Explains the promotion/retention process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856"/>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2840053"/>
            <a:ext cx="7772400" cy="784737"/>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200150"/>
            <a:ext cx="8229600"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4406309"/>
            <a:ext cx="8229600" cy="519520"/>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rgbClr val="CFE2F3"/>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 name="Shape 26"/>
        <p:cNvGrpSpPr/>
        <p:nvPr/>
      </p:nvGrpSpPr>
      <p:grpSpPr>
        <a:xfrm>
          <a:off x="0" y="0"/>
          <a:ext cx="0" cy="0"/>
          <a:chOff x="0" y="0"/>
          <a:chExt cx="0" cy="0"/>
        </a:xfrm>
      </p:grpSpPr>
      <p:sp>
        <p:nvSpPr>
          <p:cNvPr id="27" name="Shape 27"/>
          <p:cNvSpPr txBox="1"/>
          <p:nvPr>
            <p:ph type="ctrTitle"/>
          </p:nvPr>
        </p:nvSpPr>
        <p:spPr>
          <a:xfrm>
            <a:off x="737437" y="2035042"/>
            <a:ext cx="7772400" cy="1159800"/>
          </a:xfrm>
          <a:prstGeom prst="rect">
            <a:avLst/>
          </a:prstGeom>
        </p:spPr>
        <p:txBody>
          <a:bodyPr anchorCtr="0" anchor="b" bIns="91425" lIns="91425" rIns="91425" tIns="91425">
            <a:noAutofit/>
          </a:bodyPr>
          <a:lstStyle/>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rPr lang="en"/>
              <a:t>Read to Succeed (R2S)</a:t>
            </a:r>
          </a:p>
          <a:p>
            <a:pPr lvl="0" rtl="0">
              <a:spcBef>
                <a:spcPts val="0"/>
              </a:spcBef>
              <a:buNone/>
            </a:pPr>
            <a:r>
              <a:rPr lang="en"/>
              <a:t>Overview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pic>
        <p:nvPicPr>
          <p:cNvPr id="79" name="Shape 79"/>
          <p:cNvPicPr preferRelativeResize="0"/>
          <p:nvPr/>
        </p:nvPicPr>
        <p:blipFill>
          <a:blip r:embed="rId3">
            <a:alphaModFix/>
          </a:blip>
          <a:stretch>
            <a:fillRect/>
          </a:stretch>
        </p:blipFill>
        <p:spPr>
          <a:xfrm>
            <a:off x="2706112" y="152400"/>
            <a:ext cx="3731771" cy="483869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57200" y="205978"/>
            <a:ext cx="8229600" cy="857400"/>
          </a:xfrm>
          <a:prstGeom prst="rect">
            <a:avLst/>
          </a:prstGeom>
        </p:spPr>
        <p:txBody>
          <a:bodyPr anchorCtr="0" anchor="b" bIns="91425" lIns="91425" rIns="91425" tIns="91425">
            <a:noAutofit/>
          </a:bodyPr>
          <a:lstStyle/>
          <a:p>
            <a:pPr lvl="0">
              <a:spcBef>
                <a:spcPts val="0"/>
              </a:spcBef>
              <a:buNone/>
            </a:pPr>
            <a:r>
              <a:rPr lang="en"/>
              <a:t>Frequently Asked Questions</a:t>
            </a:r>
          </a:p>
        </p:txBody>
      </p:sp>
      <p:sp>
        <p:nvSpPr>
          <p:cNvPr id="85" name="Shape 85"/>
          <p:cNvSpPr txBox="1"/>
          <p:nvPr>
            <p:ph idx="1" type="body"/>
          </p:nvPr>
        </p:nvSpPr>
        <p:spPr>
          <a:xfrm>
            <a:off x="457200" y="1063375"/>
            <a:ext cx="8229600" cy="3725700"/>
          </a:xfrm>
          <a:prstGeom prst="rect">
            <a:avLst/>
          </a:prstGeom>
        </p:spPr>
        <p:txBody>
          <a:bodyPr anchorCtr="0" anchor="t" bIns="91425" lIns="91425" rIns="91425" tIns="91425">
            <a:noAutofit/>
          </a:bodyPr>
          <a:lstStyle/>
          <a:p>
            <a:pPr lvl="0">
              <a:spcBef>
                <a:spcPts val="0"/>
              </a:spcBef>
              <a:buNone/>
            </a:pPr>
            <a:r>
              <a:rPr b="1" lang="en" sz="1000"/>
              <a:t>Are any third grade students exempt from mandatory retention? </a:t>
            </a:r>
          </a:p>
          <a:p>
            <a:pPr lvl="0">
              <a:spcBef>
                <a:spcPts val="0"/>
              </a:spcBef>
              <a:buNone/>
            </a:pPr>
            <a:r>
              <a:rPr lang="en" sz="1000"/>
              <a:t>Students who qualify for a good cause exemption may be promoted to fourth grade.</a:t>
            </a:r>
          </a:p>
          <a:p>
            <a:pPr lvl="0">
              <a:spcBef>
                <a:spcPts val="0"/>
              </a:spcBef>
              <a:buNone/>
            </a:pPr>
            <a:r>
              <a:t/>
            </a:r>
            <a:endParaRPr sz="1000"/>
          </a:p>
          <a:p>
            <a:pPr lvl="0">
              <a:spcBef>
                <a:spcPts val="0"/>
              </a:spcBef>
              <a:buNone/>
            </a:pPr>
            <a:r>
              <a:rPr b="1" lang="en" sz="1000"/>
              <a:t>What if a student meets one of the good cause exemptions and is still not reading on grade level? </a:t>
            </a:r>
          </a:p>
          <a:p>
            <a:pPr lvl="0">
              <a:spcBef>
                <a:spcPts val="0"/>
              </a:spcBef>
              <a:buNone/>
            </a:pPr>
            <a:r>
              <a:rPr lang="en" sz="1000"/>
              <a:t>Regardless of whether a student is promoted or retained, the s</a:t>
            </a:r>
            <a:r>
              <a:rPr lang="en" sz="1000">
                <a:solidFill>
                  <a:srgbClr val="FF0000"/>
                </a:solidFill>
              </a:rPr>
              <a:t>tudent shall continue to receive instructional support and services and reading intervention appropriate for their age and reading level</a:t>
            </a:r>
            <a:r>
              <a:rPr lang="en" sz="1000"/>
              <a:t>.</a:t>
            </a:r>
          </a:p>
          <a:p>
            <a:pPr lvl="0">
              <a:spcBef>
                <a:spcPts val="0"/>
              </a:spcBef>
              <a:buNone/>
            </a:pPr>
            <a:r>
              <a:t/>
            </a:r>
            <a:endParaRPr sz="1000"/>
          </a:p>
          <a:p>
            <a:pPr lvl="0">
              <a:spcBef>
                <a:spcPts val="0"/>
              </a:spcBef>
              <a:buNone/>
            </a:pPr>
            <a:r>
              <a:rPr b="1" lang="en" sz="1000"/>
              <a:t>Must every third grade student have reading portfolio documentation? </a:t>
            </a:r>
          </a:p>
          <a:p>
            <a:pPr lvl="0">
              <a:spcBef>
                <a:spcPts val="0"/>
              </a:spcBef>
              <a:buNone/>
            </a:pPr>
            <a:r>
              <a:rPr lang="en" sz="1000"/>
              <a:t>Although it is best practice for all students to have reading portfolio documentation, only those third grade students not demonstrating grade-level reading proficiency must have reading portfolio documentation to be considered for a good cause exemption and promotion to fourth grade. </a:t>
            </a:r>
            <a:r>
              <a:rPr lang="en" sz="1000">
                <a:solidFill>
                  <a:srgbClr val="FF0000"/>
                </a:solidFill>
              </a:rPr>
              <a:t>Every child in Lexington One in grades Kindergarten through Fifth Grade has a Literacy Collection Folder that follows them from grade to grade. </a:t>
            </a:r>
          </a:p>
          <a:p>
            <a:pPr lvl="0">
              <a:spcBef>
                <a:spcPts val="0"/>
              </a:spcBef>
              <a:buNone/>
            </a:pPr>
            <a:r>
              <a:t/>
            </a:r>
            <a:endParaRPr sz="1000"/>
          </a:p>
          <a:p>
            <a:pPr lvl="0">
              <a:spcBef>
                <a:spcPts val="0"/>
              </a:spcBef>
              <a:buNone/>
            </a:pPr>
            <a:r>
              <a:rPr b="1" lang="en" sz="1000"/>
              <a:t>What services and support are provided to students who are retained due to failing to demonstrate reading proficiency at the end of third grade? </a:t>
            </a:r>
          </a:p>
          <a:p>
            <a:pPr lvl="0">
              <a:spcBef>
                <a:spcPts val="0"/>
              </a:spcBef>
              <a:buNone/>
            </a:pPr>
            <a:r>
              <a:rPr lang="en" sz="1000"/>
              <a:t>Section 59-155-150 (D) of Act 284 states, “Retained students must be provided intensive instructional services and support, including a minimum of ninety minutes of daily reading and writing instruction, supplemental text-based instruction, and other strategies prescribed by the school district. These strategies may include, but are not limited to, instruction directly focused on improving the student’s individual reading proficiency skills through small group instruction, reduced teacher-student ratios, more frequent student progress monitoring, tutoring or mentoring, transition classes containing students in multiple grade spans, and extended school day, week, or year reading support.”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5. </a:t>
            </a:r>
            <a:r>
              <a:rPr lang="en"/>
              <a:t>Summer Reading Camp </a:t>
            </a:r>
          </a:p>
        </p:txBody>
      </p:sp>
      <p:sp>
        <p:nvSpPr>
          <p:cNvPr id="91" name="Shape 91"/>
          <p:cNvSpPr txBox="1"/>
          <p:nvPr>
            <p:ph idx="1" type="body"/>
          </p:nvPr>
        </p:nvSpPr>
        <p:spPr>
          <a:xfrm>
            <a:off x="457200" y="1200150"/>
            <a:ext cx="8229600" cy="3725700"/>
          </a:xfrm>
          <a:prstGeom prst="rect">
            <a:avLst/>
          </a:prstGeom>
        </p:spPr>
        <p:txBody>
          <a:bodyPr anchorCtr="0" anchor="t" bIns="91425" lIns="91425" rIns="91425" tIns="91425">
            <a:noAutofit/>
          </a:bodyPr>
          <a:lstStyle/>
          <a:p>
            <a:pPr indent="-317500" lvl="0" marL="457200" rtl="0">
              <a:spcBef>
                <a:spcPts val="0"/>
              </a:spcBef>
              <a:buSzPct val="100000"/>
            </a:pPr>
            <a:r>
              <a:rPr lang="en" sz="1400"/>
              <a:t>SRCs are educational programs offered in the summer by each local school district or consortia of school districts for students who are unable to comprehend grade-level texts and who qualify for mandatory retention. </a:t>
            </a:r>
            <a:r>
              <a:rPr lang="en" sz="1400"/>
              <a:t> </a:t>
            </a:r>
          </a:p>
          <a:p>
            <a:pPr lvl="0" rtl="0">
              <a:spcBef>
                <a:spcPts val="0"/>
              </a:spcBef>
              <a:buNone/>
            </a:pPr>
            <a:r>
              <a:t/>
            </a:r>
            <a:endParaRPr sz="1400"/>
          </a:p>
          <a:p>
            <a:pPr indent="-317500" lvl="0" marL="457200" rtl="0">
              <a:spcBef>
                <a:spcPts val="0"/>
              </a:spcBef>
              <a:buSzPct val="100000"/>
            </a:pPr>
            <a:r>
              <a:rPr lang="en" sz="1400"/>
              <a:t>The purpose of a SRC is to provide students who are significantly below third-grade reading proficiency with the opportunity to receive additional quality, intensive instructional services, and support.</a:t>
            </a:r>
          </a:p>
          <a:p>
            <a:pPr lvl="0" rtl="0">
              <a:spcBef>
                <a:spcPts val="0"/>
              </a:spcBef>
              <a:buNone/>
            </a:pPr>
            <a:r>
              <a:t/>
            </a:r>
            <a:endParaRPr sz="1400"/>
          </a:p>
          <a:p>
            <a:pPr indent="-317500" lvl="0" marL="457200" rtl="0">
              <a:spcBef>
                <a:spcPts val="0"/>
              </a:spcBef>
              <a:buSzPct val="100000"/>
            </a:pPr>
            <a:r>
              <a:rPr lang="en" sz="1400"/>
              <a:t>Any student in third grade who substantially fails to demonstrate grade-level reading proficiency by the end of the school year must be offered the opportunity to attend a SRC at no cost to the parent or guardian. School transportation shall be provided. The parent or guardian of identified students makes the final decision regarding the student’s participation in SRC. If a parent opts their student out, the mandatory retention requirement applies.</a:t>
            </a:r>
          </a:p>
          <a:p>
            <a:pPr lvl="0" rtl="0">
              <a:spcBef>
                <a:spcPts val="0"/>
              </a:spcBef>
              <a:buNone/>
            </a:pPr>
            <a:r>
              <a:t/>
            </a:r>
            <a:endParaRPr sz="2800"/>
          </a:p>
          <a:p>
            <a:pPr lvl="0" rtl="0">
              <a:spcBef>
                <a:spcPts val="0"/>
              </a:spcBef>
              <a:buNone/>
            </a:pPr>
            <a:r>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6. Educator </a:t>
            </a:r>
            <a:r>
              <a:rPr lang="en"/>
              <a:t>Preparation </a:t>
            </a:r>
          </a:p>
        </p:txBody>
      </p:sp>
      <p:sp>
        <p:nvSpPr>
          <p:cNvPr id="97" name="Shape 97"/>
          <p:cNvSpPr txBox="1"/>
          <p:nvPr>
            <p:ph idx="1" type="body"/>
          </p:nvPr>
        </p:nvSpPr>
        <p:spPr>
          <a:xfrm>
            <a:off x="457200" y="1200150"/>
            <a:ext cx="8229600" cy="3725700"/>
          </a:xfrm>
          <a:prstGeom prst="rect">
            <a:avLst/>
          </a:prstGeom>
        </p:spPr>
        <p:txBody>
          <a:bodyPr anchorCtr="0" anchor="t" bIns="91425" lIns="91425" rIns="91425" tIns="91425">
            <a:noAutofit/>
          </a:bodyPr>
          <a:lstStyle/>
          <a:p>
            <a:pPr indent="-342900" lvl="0" marL="457200" rtl="0">
              <a:spcBef>
                <a:spcPts val="0"/>
              </a:spcBef>
              <a:buClr>
                <a:srgbClr val="000000"/>
              </a:buClr>
              <a:buSzPct val="100000"/>
            </a:pPr>
            <a:r>
              <a:rPr lang="en" sz="1800">
                <a:solidFill>
                  <a:srgbClr val="000000"/>
                </a:solidFill>
              </a:rPr>
              <a:t>Beginning the fall semester of 2016-2017, students entering teacher education programs at state institutes of higher education must complete the approved course sequence in literacy to ensure that teacher candidates grasp the theory, research, and practices that support and guide the teaching of reading. </a:t>
            </a:r>
            <a:br>
              <a:rPr lang="en" sz="1800">
                <a:solidFill>
                  <a:srgbClr val="000000"/>
                </a:solidFill>
              </a:rPr>
            </a:br>
          </a:p>
          <a:p>
            <a:pPr indent="-342900" lvl="0" marL="457200" rtl="0">
              <a:spcBef>
                <a:spcPts val="0"/>
              </a:spcBef>
              <a:buClr>
                <a:srgbClr val="000000"/>
              </a:buClr>
              <a:buSzPct val="100000"/>
            </a:pPr>
            <a:r>
              <a:rPr lang="en" sz="1800">
                <a:solidFill>
                  <a:srgbClr val="000000"/>
                </a:solidFill>
              </a:rPr>
              <a:t>All South Carolina teacher preparation programs have had coursework approved to ensure that teacher candidates graduating from their programs will possess the knowledge and skills to effectively assist children in becoming proficient readers.  </a:t>
            </a:r>
            <a:br>
              <a:rPr lang="en" sz="1800">
                <a:solidFill>
                  <a:srgbClr val="000000"/>
                </a:solidFill>
              </a:rPr>
            </a:b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7. Educator</a:t>
            </a:r>
            <a:r>
              <a:rPr lang="en"/>
              <a:t> Endorsements </a:t>
            </a:r>
          </a:p>
        </p:txBody>
      </p:sp>
      <p:sp>
        <p:nvSpPr>
          <p:cNvPr id="103" name="Shape 103"/>
          <p:cNvSpPr txBox="1"/>
          <p:nvPr>
            <p:ph idx="1" type="body"/>
          </p:nvPr>
        </p:nvSpPr>
        <p:spPr>
          <a:xfrm>
            <a:off x="457200" y="1200150"/>
            <a:ext cx="8428800" cy="3725700"/>
          </a:xfrm>
          <a:prstGeom prst="rect">
            <a:avLst/>
          </a:prstGeom>
        </p:spPr>
        <p:txBody>
          <a:bodyPr anchorCtr="0" anchor="t" bIns="91425" lIns="91425" rIns="91425" tIns="91425">
            <a:noAutofit/>
          </a:bodyPr>
          <a:lstStyle/>
          <a:p>
            <a:pPr indent="-342900" lvl="0" marL="457200" rtl="0">
              <a:spcBef>
                <a:spcPts val="0"/>
              </a:spcBef>
              <a:buClr>
                <a:srgbClr val="000000"/>
              </a:buClr>
              <a:buSzPct val="100000"/>
            </a:pPr>
            <a:r>
              <a:rPr lang="en" sz="1800">
                <a:solidFill>
                  <a:srgbClr val="000000"/>
                </a:solidFill>
              </a:rPr>
              <a:t>Beginning with the 2015-16 school year, South Carolina teachers must complete professional development or coursework related to literacy to earn either the Read to Succeed (R2S) Literacy Teacher endorsement or requirement, depending on their certification area(s). </a:t>
            </a:r>
          </a:p>
          <a:p>
            <a:pPr lvl="0" rtl="0">
              <a:spcBef>
                <a:spcPts val="0"/>
              </a:spcBef>
              <a:buNone/>
            </a:pPr>
            <a:r>
              <a:t/>
            </a:r>
            <a:endParaRPr sz="1800">
              <a:solidFill>
                <a:srgbClr val="000000"/>
              </a:solidFill>
            </a:endParaRPr>
          </a:p>
          <a:p>
            <a:pPr indent="-342900" lvl="0" marL="457200" rtl="0">
              <a:spcBef>
                <a:spcPts val="0"/>
              </a:spcBef>
              <a:buClr>
                <a:srgbClr val="000000"/>
              </a:buClr>
              <a:buSzPct val="100000"/>
            </a:pPr>
            <a:r>
              <a:rPr lang="en" sz="1800">
                <a:solidFill>
                  <a:srgbClr val="000000"/>
                </a:solidFill>
              </a:rPr>
              <a:t>Educators will have 10 years or two renewal periods to complete the required coursework or professional development for the Read to Succeed endorsement, beginning with their next renewal period. The coursework or professional development may be used for license renewal.</a:t>
            </a:r>
            <a:r>
              <a:rPr b="1" lang="en" sz="1800">
                <a:solidFill>
                  <a:srgbClr val="000000"/>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8. Literacy</a:t>
            </a:r>
            <a:r>
              <a:rPr lang="en"/>
              <a:t> Coaches </a:t>
            </a:r>
          </a:p>
        </p:txBody>
      </p:sp>
      <p:sp>
        <p:nvSpPr>
          <p:cNvPr id="109" name="Shape 109"/>
          <p:cNvSpPr txBox="1"/>
          <p:nvPr>
            <p:ph idx="1" type="body"/>
          </p:nvPr>
        </p:nvSpPr>
        <p:spPr>
          <a:xfrm>
            <a:off x="457200" y="1200150"/>
            <a:ext cx="8229600" cy="3880500"/>
          </a:xfrm>
          <a:prstGeom prst="rect">
            <a:avLst/>
          </a:prstGeom>
        </p:spPr>
        <p:txBody>
          <a:bodyPr anchorCtr="0" anchor="t" bIns="91425" lIns="91425" rIns="91425" tIns="91425">
            <a:noAutofit/>
          </a:bodyPr>
          <a:lstStyle/>
          <a:p>
            <a:pPr indent="-342900" lvl="0" marL="457200">
              <a:spcBef>
                <a:spcPts val="0"/>
              </a:spcBef>
              <a:buSzPct val="100000"/>
            </a:pPr>
            <a:r>
              <a:rPr lang="en" sz="1800"/>
              <a:t>State-funded positions </a:t>
            </a:r>
            <a:br>
              <a:rPr lang="en" sz="1800"/>
            </a:br>
          </a:p>
          <a:p>
            <a:pPr indent="-342900" lvl="0" marL="457200" rtl="0">
              <a:spcBef>
                <a:spcPts val="0"/>
              </a:spcBef>
              <a:buSzPct val="100000"/>
            </a:pPr>
            <a:r>
              <a:rPr lang="en" sz="1800"/>
              <a:t>School-based reading/literacy coaches are employed in each Lexington One elementary school. </a:t>
            </a:r>
            <a:br>
              <a:rPr lang="en" sz="1800"/>
            </a:br>
          </a:p>
          <a:p>
            <a:pPr indent="-342900" lvl="0" marL="457200" rtl="0">
              <a:spcBef>
                <a:spcPts val="0"/>
              </a:spcBef>
              <a:buSzPct val="100000"/>
            </a:pPr>
            <a:r>
              <a:rPr lang="en" sz="1800"/>
              <a:t>They serve as job-embedded, stable resources for professional learning opportunities in schools to generate improvement in reading and literacy instruction. </a:t>
            </a:r>
            <a:br>
              <a:rPr lang="en" sz="1800"/>
            </a:br>
          </a:p>
          <a:p>
            <a:pPr indent="-342900" lvl="0" marL="457200" rtl="0">
              <a:spcBef>
                <a:spcPts val="0"/>
              </a:spcBef>
              <a:buSzPct val="100000"/>
            </a:pPr>
            <a:r>
              <a:rPr lang="en" sz="1800"/>
              <a:t>They support classroom teachers with increasing student reading achievement by analyzing assessment data to determine appropriate instruction and when needed, intensive intervention.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ctrTitle"/>
          </p:nvPr>
        </p:nvSpPr>
        <p:spPr>
          <a:xfrm>
            <a:off x="390237" y="496117"/>
            <a:ext cx="7772400" cy="1159799"/>
          </a:xfrm>
          <a:prstGeom prst="rect">
            <a:avLst/>
          </a:prstGeom>
        </p:spPr>
        <p:txBody>
          <a:bodyPr anchorCtr="0" anchor="b" bIns="91425" lIns="91425" rIns="91425" tIns="91425">
            <a:noAutofit/>
          </a:bodyPr>
          <a:lstStyle/>
          <a:p>
            <a:pPr lvl="0">
              <a:spcBef>
                <a:spcPts val="0"/>
              </a:spcBef>
              <a:buNone/>
            </a:pPr>
            <a:r>
              <a:rPr lang="en"/>
              <a:t>Questions</a:t>
            </a:r>
          </a:p>
        </p:txBody>
      </p:sp>
      <p:pic>
        <p:nvPicPr>
          <p:cNvPr id="115" name="Shape 115"/>
          <p:cNvPicPr preferRelativeResize="0"/>
          <p:nvPr/>
        </p:nvPicPr>
        <p:blipFill>
          <a:blip r:embed="rId3">
            <a:alphaModFix/>
          </a:blip>
          <a:stretch>
            <a:fillRect/>
          </a:stretch>
        </p:blipFill>
        <p:spPr>
          <a:xfrm>
            <a:off x="3278825" y="1850000"/>
            <a:ext cx="1995250" cy="30960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 name="Shape 31"/>
        <p:cNvGrpSpPr/>
        <p:nvPr/>
      </p:nvGrpSpPr>
      <p:grpSpPr>
        <a:xfrm>
          <a:off x="0" y="0"/>
          <a:ext cx="0" cy="0"/>
          <a:chOff x="0" y="0"/>
          <a:chExt cx="0" cy="0"/>
        </a:xfrm>
      </p:grpSpPr>
      <p:sp>
        <p:nvSpPr>
          <p:cNvPr id="32" name="Shape 32"/>
          <p:cNvSpPr txBox="1"/>
          <p:nvPr>
            <p:ph type="title"/>
          </p:nvPr>
        </p:nvSpPr>
        <p:spPr>
          <a:xfrm>
            <a:off x="457200" y="205978"/>
            <a:ext cx="8229600" cy="857400"/>
          </a:xfrm>
          <a:prstGeom prst="rect">
            <a:avLst/>
          </a:prstGeom>
        </p:spPr>
        <p:txBody>
          <a:bodyPr anchorCtr="0" anchor="b" bIns="91425" lIns="91425" rIns="91425" tIns="91425">
            <a:noAutofit/>
          </a:bodyPr>
          <a:lstStyle/>
          <a:p>
            <a:pPr lvl="0" algn="ctr">
              <a:spcBef>
                <a:spcPts val="0"/>
              </a:spcBef>
              <a:buNone/>
            </a:pPr>
            <a:r>
              <a:rPr lang="en"/>
              <a:t>Purpose of R2S</a:t>
            </a:r>
          </a:p>
        </p:txBody>
      </p:sp>
      <p:sp>
        <p:nvSpPr>
          <p:cNvPr id="33" name="Shape 3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209550" lvl="0" marL="342900" rtl="0">
              <a:spcBef>
                <a:spcPts val="640"/>
              </a:spcBef>
              <a:buClr>
                <a:schemeClr val="dk1"/>
              </a:buClr>
              <a:buSzPct val="55000"/>
              <a:buFont typeface="Arial"/>
              <a:buNone/>
            </a:pPr>
            <a:r>
              <a:rPr lang="en" sz="2000">
                <a:solidFill>
                  <a:srgbClr val="000000"/>
                </a:solidFill>
              </a:rPr>
              <a:t>Research shows...</a:t>
            </a:r>
          </a:p>
          <a:p>
            <a:pPr indent="-355600" lvl="0" marL="457200" rtl="0">
              <a:spcBef>
                <a:spcPts val="640"/>
              </a:spcBef>
              <a:buClr>
                <a:srgbClr val="000000"/>
              </a:buClr>
              <a:buSzPct val="100000"/>
              <a:buFont typeface="Carme"/>
              <a:buChar char="•"/>
            </a:pPr>
            <a:r>
              <a:rPr lang="en" sz="2000">
                <a:solidFill>
                  <a:srgbClr val="000000"/>
                </a:solidFill>
              </a:rPr>
              <a:t>Students who are unable to comprehend grade-level text struggle in all content area courses</a:t>
            </a:r>
          </a:p>
          <a:p>
            <a:pPr indent="-355600" lvl="0" marL="457200" rtl="0">
              <a:spcBef>
                <a:spcPts val="640"/>
              </a:spcBef>
              <a:buClr>
                <a:srgbClr val="000000"/>
              </a:buClr>
              <a:buSzPct val="100000"/>
              <a:buFont typeface="Carme"/>
              <a:buChar char="•"/>
            </a:pPr>
            <a:r>
              <a:rPr lang="en" sz="2000">
                <a:solidFill>
                  <a:srgbClr val="000000"/>
                </a:solidFill>
              </a:rPr>
              <a:t>Students who enter preschool or kindergarten with low oral language skills and limited print awareness often fail to develop proficiency with reading and comprehension</a:t>
            </a:r>
          </a:p>
          <a:p>
            <a:pPr indent="-355600" lvl="0" marL="457200" rtl="0">
              <a:spcBef>
                <a:spcPts val="640"/>
              </a:spcBef>
              <a:buClr>
                <a:srgbClr val="000000"/>
              </a:buClr>
              <a:buSzPct val="100000"/>
              <a:buFont typeface="Carme"/>
              <a:buChar char="•"/>
            </a:pPr>
            <a:r>
              <a:rPr lang="en" sz="2000">
                <a:solidFill>
                  <a:srgbClr val="000000"/>
                </a:solidFill>
              </a:rPr>
              <a:t>Students who have difficulty comprehending texts and who don’t receive intervention are the students least likely to graduate</a:t>
            </a:r>
          </a:p>
          <a:p>
            <a:pPr indent="-355600" lvl="0" marL="457200">
              <a:spcBef>
                <a:spcPts val="640"/>
              </a:spcBef>
              <a:buClr>
                <a:srgbClr val="000000"/>
              </a:buClr>
              <a:buSzPct val="100000"/>
              <a:buFont typeface="Carme"/>
              <a:buChar char="•"/>
            </a:pPr>
            <a:r>
              <a:rPr lang="en" sz="2000">
                <a:solidFill>
                  <a:srgbClr val="000000"/>
                </a:solidFill>
              </a:rPr>
              <a:t>Students reading below grade level at the end of third grade are six times more likely to leave school without a high school diploma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 name="Shape 37"/>
        <p:cNvGrpSpPr/>
        <p:nvPr/>
      </p:nvGrpSpPr>
      <p:grpSpPr>
        <a:xfrm>
          <a:off x="0" y="0"/>
          <a:ext cx="0" cy="0"/>
          <a:chOff x="0" y="0"/>
          <a:chExt cx="0" cy="0"/>
        </a:xfrm>
      </p:grpSpPr>
      <p:sp>
        <p:nvSpPr>
          <p:cNvPr id="38" name="Shape 38"/>
          <p:cNvSpPr txBox="1"/>
          <p:nvPr>
            <p:ph idx="1" type="body"/>
          </p:nvPr>
        </p:nvSpPr>
        <p:spPr>
          <a:xfrm>
            <a:off x="360325" y="1017225"/>
            <a:ext cx="8229600" cy="3725699"/>
          </a:xfrm>
          <a:prstGeom prst="rect">
            <a:avLst/>
          </a:prstGeom>
        </p:spPr>
        <p:txBody>
          <a:bodyPr anchorCtr="0" anchor="t" bIns="91425" lIns="91425" rIns="91425" tIns="91425">
            <a:noAutofit/>
          </a:bodyPr>
          <a:lstStyle/>
          <a:p>
            <a:pPr indent="-228600" lvl="0" marL="457200" rtl="0">
              <a:spcBef>
                <a:spcPts val="0"/>
              </a:spcBef>
              <a:buAutoNum type="arabicPeriod"/>
            </a:pPr>
            <a:r>
              <a:rPr lang="en">
                <a:solidFill>
                  <a:srgbClr val="000000"/>
                </a:solidFill>
              </a:rPr>
              <a:t>Reading Plans (</a:t>
            </a:r>
            <a:r>
              <a:rPr lang="en"/>
              <a:t>state, district, and school)</a:t>
            </a:r>
          </a:p>
          <a:p>
            <a:pPr indent="-228600" lvl="0" marL="457200" rtl="0">
              <a:spcBef>
                <a:spcPts val="0"/>
              </a:spcBef>
              <a:buAutoNum type="arabicPeriod"/>
            </a:pPr>
            <a:r>
              <a:rPr lang="en"/>
              <a:t>Interventions </a:t>
            </a:r>
          </a:p>
          <a:p>
            <a:pPr indent="-228600" lvl="0" marL="457200" rtl="0">
              <a:spcBef>
                <a:spcPts val="0"/>
              </a:spcBef>
              <a:buAutoNum type="arabicPeriod"/>
            </a:pPr>
            <a:r>
              <a:rPr lang="en"/>
              <a:t>Early Learning and Literacy </a:t>
            </a:r>
          </a:p>
          <a:p>
            <a:pPr indent="-228600" lvl="0" marL="457200" rtl="0">
              <a:spcBef>
                <a:spcPts val="0"/>
              </a:spcBef>
              <a:buAutoNum type="arabicPeriod"/>
            </a:pPr>
            <a:r>
              <a:rPr lang="en"/>
              <a:t>Third Grade Retention </a:t>
            </a:r>
          </a:p>
          <a:p>
            <a:pPr indent="-228600" lvl="0" marL="457200" rtl="0">
              <a:spcBef>
                <a:spcPts val="0"/>
              </a:spcBef>
              <a:buAutoNum type="arabicPeriod"/>
            </a:pPr>
            <a:r>
              <a:rPr lang="en"/>
              <a:t>Summer Reading Camp </a:t>
            </a:r>
          </a:p>
          <a:p>
            <a:pPr indent="-228600" lvl="0" marL="457200" rtl="0">
              <a:spcBef>
                <a:spcPts val="0"/>
              </a:spcBef>
              <a:buAutoNum type="arabicPeriod"/>
            </a:pPr>
            <a:r>
              <a:rPr lang="en"/>
              <a:t>Educator Preparation </a:t>
            </a:r>
          </a:p>
          <a:p>
            <a:pPr indent="-228600" lvl="0" marL="457200" rtl="0">
              <a:spcBef>
                <a:spcPts val="0"/>
              </a:spcBef>
              <a:buAutoNum type="arabicPeriod"/>
            </a:pPr>
            <a:r>
              <a:rPr lang="en"/>
              <a:t>Educator Endorsements </a:t>
            </a:r>
          </a:p>
          <a:p>
            <a:pPr indent="-228600" lvl="0" marL="457200" rtl="0">
              <a:spcBef>
                <a:spcPts val="0"/>
              </a:spcBef>
              <a:buAutoNum type="arabicPeriod"/>
            </a:pPr>
            <a:r>
              <a:rPr lang="en"/>
              <a:t>Reading Coaches</a:t>
            </a:r>
          </a:p>
        </p:txBody>
      </p:sp>
      <p:sp>
        <p:nvSpPr>
          <p:cNvPr id="39" name="Shape 39"/>
          <p:cNvSpPr txBox="1"/>
          <p:nvPr>
            <p:ph type="title"/>
          </p:nvPr>
        </p:nvSpPr>
        <p:spPr>
          <a:xfrm>
            <a:off x="457200" y="205975"/>
            <a:ext cx="8229600" cy="708600"/>
          </a:xfrm>
          <a:prstGeom prst="rect">
            <a:avLst/>
          </a:prstGeom>
        </p:spPr>
        <p:txBody>
          <a:bodyPr anchorCtr="0" anchor="b" bIns="91425" lIns="91425" rIns="91425" tIns="91425">
            <a:noAutofit/>
          </a:bodyPr>
          <a:lstStyle/>
          <a:p>
            <a:pPr lvl="0" rtl="0" algn="ctr">
              <a:spcBef>
                <a:spcPts val="0"/>
              </a:spcBef>
              <a:buNone/>
            </a:pPr>
            <a:r>
              <a:rPr lang="en"/>
              <a:t>Eight Components of R2S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Shape 44"/>
          <p:cNvSpPr txBox="1"/>
          <p:nvPr>
            <p:ph type="title"/>
          </p:nvPr>
        </p:nvSpPr>
        <p:spPr>
          <a:xfrm>
            <a:off x="457200" y="205978"/>
            <a:ext cx="8229600" cy="857400"/>
          </a:xfrm>
          <a:prstGeom prst="rect">
            <a:avLst/>
          </a:prstGeom>
        </p:spPr>
        <p:txBody>
          <a:bodyPr anchorCtr="0" anchor="b" bIns="91425" lIns="91425" rIns="91425" tIns="91425">
            <a:noAutofit/>
          </a:bodyPr>
          <a:lstStyle/>
          <a:p>
            <a:pPr indent="-228600" lvl="0" marL="457200" algn="ctr">
              <a:spcBef>
                <a:spcPts val="0"/>
              </a:spcBef>
              <a:buAutoNum type="arabicPeriod"/>
            </a:pPr>
            <a:r>
              <a:rPr lang="en"/>
              <a:t>R</a:t>
            </a:r>
            <a:r>
              <a:rPr lang="en"/>
              <a:t>eading Plans</a:t>
            </a:r>
          </a:p>
        </p:txBody>
      </p:sp>
      <p:sp>
        <p:nvSpPr>
          <p:cNvPr id="45" name="Shape 45"/>
          <p:cNvSpPr txBox="1"/>
          <p:nvPr>
            <p:ph idx="1" type="body"/>
          </p:nvPr>
        </p:nvSpPr>
        <p:spPr>
          <a:xfrm>
            <a:off x="457200" y="1000650"/>
            <a:ext cx="8229600" cy="3725699"/>
          </a:xfrm>
          <a:prstGeom prst="rect">
            <a:avLst/>
          </a:prstGeom>
        </p:spPr>
        <p:txBody>
          <a:bodyPr anchorCtr="0" anchor="t" bIns="91425" lIns="91425" rIns="91425" tIns="91425">
            <a:noAutofit/>
          </a:bodyPr>
          <a:lstStyle/>
          <a:p>
            <a:pPr lvl="0" rtl="0">
              <a:spcBef>
                <a:spcPts val="0"/>
              </a:spcBef>
              <a:buNone/>
            </a:pPr>
            <a:r>
              <a:rPr lang="en"/>
              <a:t>State Reading Plan (ed.sc.gov) </a:t>
            </a:r>
          </a:p>
          <a:p>
            <a:pPr indent="457200" lvl="0" rtl="0">
              <a:spcBef>
                <a:spcPts val="0"/>
              </a:spcBef>
              <a:buNone/>
            </a:pPr>
            <a:r>
              <a:rPr lang="en" sz="2400"/>
              <a:t>-approved by State Board in June 2015</a:t>
            </a:r>
          </a:p>
          <a:p>
            <a:pPr lvl="0" rtl="0">
              <a:spcBef>
                <a:spcPts val="0"/>
              </a:spcBef>
              <a:buNone/>
            </a:pPr>
            <a:r>
              <a:rPr lang="en"/>
              <a:t>District Reading Plan</a:t>
            </a:r>
          </a:p>
          <a:p>
            <a:pPr indent="457200" lvl="0" rtl="0">
              <a:spcBef>
                <a:spcPts val="560"/>
              </a:spcBef>
              <a:buNone/>
            </a:pPr>
            <a:r>
              <a:rPr lang="en" sz="2400">
                <a:solidFill>
                  <a:srgbClr val="000000"/>
                </a:solidFill>
              </a:rPr>
              <a:t>-aligned to state plan </a:t>
            </a:r>
          </a:p>
          <a:p>
            <a:pPr indent="457200" lvl="0" rtl="0">
              <a:spcBef>
                <a:spcPts val="560"/>
              </a:spcBef>
              <a:buNone/>
            </a:pPr>
            <a:r>
              <a:rPr lang="en" sz="2400">
                <a:solidFill>
                  <a:srgbClr val="000000"/>
                </a:solidFill>
              </a:rPr>
              <a:t>-part of district strategic plan </a:t>
            </a:r>
          </a:p>
          <a:p>
            <a:pPr indent="457200" lvl="0" rtl="0">
              <a:spcBef>
                <a:spcPts val="560"/>
              </a:spcBef>
              <a:buNone/>
            </a:pPr>
            <a:r>
              <a:rPr lang="en" sz="2400">
                <a:solidFill>
                  <a:srgbClr val="000000"/>
                </a:solidFill>
              </a:rPr>
              <a:t>-tied to state reading funds</a:t>
            </a:r>
            <a:r>
              <a:rPr lang="en">
                <a:solidFill>
                  <a:srgbClr val="000000"/>
                </a:solidFill>
              </a:rPr>
              <a:t> </a:t>
            </a:r>
          </a:p>
          <a:p>
            <a:pPr lvl="0" rtl="0">
              <a:spcBef>
                <a:spcPts val="0"/>
              </a:spcBef>
              <a:buNone/>
            </a:pPr>
            <a:r>
              <a:rPr lang="en"/>
              <a:t>School Reading Plans </a:t>
            </a:r>
          </a:p>
          <a:p>
            <a:pPr indent="457200" lvl="0" rtl="0">
              <a:spcBef>
                <a:spcPts val="0"/>
              </a:spcBef>
              <a:buNone/>
            </a:pPr>
            <a:r>
              <a:rPr lang="en"/>
              <a:t>-</a:t>
            </a:r>
            <a:r>
              <a:rPr lang="en" sz="2400">
                <a:solidFill>
                  <a:srgbClr val="000000"/>
                </a:solidFill>
              </a:rPr>
              <a:t>aligned to district plan </a:t>
            </a:r>
          </a:p>
          <a:p>
            <a:pPr indent="0" lvl="0" marL="0">
              <a:spcBef>
                <a:spcPts val="560"/>
              </a:spcBef>
              <a:buNone/>
            </a:pPr>
            <a:r>
              <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Shape 50"/>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2. </a:t>
            </a:r>
            <a:r>
              <a:rPr lang="en"/>
              <a:t>Interventions </a:t>
            </a:r>
          </a:p>
        </p:txBody>
      </p:sp>
      <p:sp>
        <p:nvSpPr>
          <p:cNvPr id="51" name="Shape 51"/>
          <p:cNvSpPr txBox="1"/>
          <p:nvPr>
            <p:ph idx="1" type="body"/>
          </p:nvPr>
        </p:nvSpPr>
        <p:spPr>
          <a:xfrm>
            <a:off x="457200" y="1063375"/>
            <a:ext cx="8229600" cy="3725700"/>
          </a:xfrm>
          <a:prstGeom prst="rect">
            <a:avLst/>
          </a:prstGeom>
        </p:spPr>
        <p:txBody>
          <a:bodyPr anchorCtr="0" anchor="t" bIns="91425" lIns="91425" rIns="91425" tIns="91425">
            <a:noAutofit/>
          </a:bodyPr>
          <a:lstStyle/>
          <a:p>
            <a:pPr indent="-381000" lvl="0" marL="457200" rtl="0">
              <a:lnSpc>
                <a:spcPct val="100000"/>
              </a:lnSpc>
              <a:spcBef>
                <a:spcPts val="0"/>
              </a:spcBef>
              <a:buClr>
                <a:srgbClr val="000000"/>
              </a:buClr>
              <a:buSzPct val="100000"/>
            </a:pPr>
            <a:r>
              <a:rPr lang="en" sz="2400">
                <a:solidFill>
                  <a:srgbClr val="000000"/>
                </a:solidFill>
              </a:rPr>
              <a:t>ALL students PreK-12 who are not demonstrating grade level proficiency in reading will receive intensive interventions</a:t>
            </a:r>
          </a:p>
          <a:p>
            <a:pPr lvl="0" rtl="0">
              <a:lnSpc>
                <a:spcPct val="100000"/>
              </a:lnSpc>
              <a:spcBef>
                <a:spcPts val="0"/>
              </a:spcBef>
              <a:buNone/>
            </a:pPr>
            <a:r>
              <a:t/>
            </a:r>
            <a:endParaRPr sz="2400">
              <a:solidFill>
                <a:srgbClr val="000000"/>
              </a:solidFill>
            </a:endParaRPr>
          </a:p>
          <a:p>
            <a:pPr indent="-381000" lvl="0" marL="457200" rtl="0">
              <a:lnSpc>
                <a:spcPct val="100000"/>
              </a:lnSpc>
              <a:spcBef>
                <a:spcPts val="640"/>
              </a:spcBef>
              <a:buClr>
                <a:srgbClr val="000000"/>
              </a:buClr>
              <a:buSzPct val="100000"/>
            </a:pPr>
            <a:r>
              <a:rPr lang="en" sz="2400">
                <a:solidFill>
                  <a:srgbClr val="000000"/>
                </a:solidFill>
              </a:rPr>
              <a:t>Classroom teachers must provide interventions within the classroom and document those interventions</a:t>
            </a:r>
          </a:p>
          <a:p>
            <a:pPr lvl="0" rtl="0">
              <a:lnSpc>
                <a:spcPct val="100000"/>
              </a:lnSpc>
              <a:spcBef>
                <a:spcPts val="640"/>
              </a:spcBef>
              <a:buNone/>
            </a:pPr>
            <a:r>
              <a:t/>
            </a:r>
            <a:endParaRPr sz="2400">
              <a:solidFill>
                <a:srgbClr val="000000"/>
              </a:solidFill>
            </a:endParaRPr>
          </a:p>
          <a:p>
            <a:pPr indent="-381000" lvl="0" marL="457200" rtl="0">
              <a:lnSpc>
                <a:spcPct val="100000"/>
              </a:lnSpc>
              <a:spcBef>
                <a:spcPts val="640"/>
              </a:spcBef>
              <a:buClr>
                <a:srgbClr val="000000"/>
              </a:buClr>
              <a:buSzPct val="100000"/>
            </a:pPr>
            <a:r>
              <a:rPr lang="en" sz="2400">
                <a:solidFill>
                  <a:srgbClr val="000000"/>
                </a:solidFill>
              </a:rPr>
              <a:t>Interventions outside of the classroom must be provided by a certified teachers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3. </a:t>
            </a:r>
            <a:r>
              <a:rPr lang="en"/>
              <a:t>Early Learning and Literacy </a:t>
            </a:r>
          </a:p>
        </p:txBody>
      </p:sp>
      <p:sp>
        <p:nvSpPr>
          <p:cNvPr id="57" name="Shape 57"/>
          <p:cNvSpPr txBox="1"/>
          <p:nvPr>
            <p:ph idx="1" type="body"/>
          </p:nvPr>
        </p:nvSpPr>
        <p:spPr>
          <a:xfrm>
            <a:off x="457200" y="1200150"/>
            <a:ext cx="8460300" cy="3725700"/>
          </a:xfrm>
          <a:prstGeom prst="rect">
            <a:avLst/>
          </a:prstGeom>
        </p:spPr>
        <p:txBody>
          <a:bodyPr anchorCtr="0" anchor="t" bIns="91425" lIns="91425" rIns="91425" tIns="91425">
            <a:noAutofit/>
          </a:bodyPr>
          <a:lstStyle/>
          <a:p>
            <a:pPr indent="-374650" lvl="0" marL="457200" rtl="0">
              <a:spcBef>
                <a:spcPts val="0"/>
              </a:spcBef>
              <a:buSzPct val="127777"/>
            </a:pPr>
            <a:r>
              <a:rPr lang="en" sz="1800"/>
              <a:t>All Pre-K and Kindergarten students will be administered a </a:t>
            </a:r>
            <a:r>
              <a:rPr lang="en" sz="1800">
                <a:solidFill>
                  <a:srgbClr val="FF0000"/>
                </a:solidFill>
              </a:rPr>
              <a:t>readiness assessment</a:t>
            </a:r>
            <a:r>
              <a:rPr lang="en" sz="1800"/>
              <a:t> focused on early language and literacy development, </a:t>
            </a:r>
            <a:r>
              <a:rPr lang="en" sz="1800"/>
              <a:t>mathematical thinking, physical well-being, and social-emotional development</a:t>
            </a:r>
          </a:p>
          <a:p>
            <a:pPr lvl="0" rtl="0">
              <a:spcBef>
                <a:spcPts val="0"/>
              </a:spcBef>
              <a:buNone/>
            </a:pPr>
            <a:r>
              <a:t/>
            </a:r>
            <a:endParaRPr sz="1800"/>
          </a:p>
          <a:p>
            <a:pPr indent="-342900" lvl="1" marL="914400" rtl="0">
              <a:spcBef>
                <a:spcPts val="0"/>
              </a:spcBef>
              <a:buSzPct val="100000"/>
            </a:pPr>
            <a:r>
              <a:rPr lang="en" sz="1800"/>
              <a:t>Pre-K - myIGDIs</a:t>
            </a:r>
          </a:p>
          <a:p>
            <a:pPr indent="0" lvl="0" marL="457200" rtl="0">
              <a:spcBef>
                <a:spcPts val="0"/>
              </a:spcBef>
              <a:buNone/>
            </a:pPr>
            <a:r>
              <a:t/>
            </a:r>
            <a:endParaRPr sz="1800"/>
          </a:p>
          <a:p>
            <a:pPr indent="-342900" lvl="1" marL="914400" rtl="0">
              <a:spcBef>
                <a:spcPts val="0"/>
              </a:spcBef>
              <a:buSzPct val="100000"/>
            </a:pPr>
            <a:r>
              <a:rPr lang="en" sz="1800"/>
              <a:t>Kindergarten - Kindergarten Readiness Assessment (KRA) </a:t>
            </a:r>
          </a:p>
          <a:p>
            <a:pPr indent="-342900" lvl="2" marL="1371600" rtl="0">
              <a:spcBef>
                <a:spcPts val="0"/>
              </a:spcBef>
              <a:buSzPct val="100000"/>
            </a:pPr>
            <a:r>
              <a:rPr lang="en" sz="1800"/>
              <a:t>Assess birth to first day of Kindergarten </a:t>
            </a:r>
          </a:p>
          <a:p>
            <a:pPr indent="0" lvl="0" marL="457200" rtl="0">
              <a:spcBef>
                <a:spcPts val="0"/>
              </a:spcBef>
              <a:buNone/>
            </a:pPr>
            <a:r>
              <a:t/>
            </a:r>
            <a:endParaRPr sz="1800"/>
          </a:p>
          <a:p>
            <a:pPr indent="457200" lvl="0" rtl="0">
              <a:spcBef>
                <a:spcPts val="640"/>
              </a:spcBef>
              <a:buNone/>
            </a:pPr>
            <a:r>
              <a:t/>
            </a:r>
            <a:endParaRPr sz="1800"/>
          </a:p>
          <a:p>
            <a:pPr indent="0" lvl="0" marL="0" rtl="0">
              <a:spcBef>
                <a:spcPts val="0"/>
              </a:spcBef>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ctr">
              <a:spcBef>
                <a:spcPts val="0"/>
              </a:spcBef>
              <a:buNone/>
            </a:pPr>
            <a:r>
              <a:rPr lang="en"/>
              <a:t>4. </a:t>
            </a:r>
            <a:r>
              <a:rPr lang="en"/>
              <a:t>Third Grade Retention </a:t>
            </a:r>
          </a:p>
        </p:txBody>
      </p:sp>
      <p:sp>
        <p:nvSpPr>
          <p:cNvPr id="63" name="Shape 63"/>
          <p:cNvSpPr txBox="1"/>
          <p:nvPr>
            <p:ph idx="1" type="body"/>
          </p:nvPr>
        </p:nvSpPr>
        <p:spPr>
          <a:xfrm>
            <a:off x="457200" y="965650"/>
            <a:ext cx="8229600" cy="3725700"/>
          </a:xfrm>
          <a:prstGeom prst="rect">
            <a:avLst/>
          </a:prstGeom>
        </p:spPr>
        <p:txBody>
          <a:bodyPr anchorCtr="0" anchor="t" bIns="91425" lIns="91425" rIns="91425" tIns="91425">
            <a:noAutofit/>
          </a:bodyPr>
          <a:lstStyle/>
          <a:p>
            <a:pPr indent="-381000" lvl="0" marL="457200" rtl="0">
              <a:spcBef>
                <a:spcPts val="640"/>
              </a:spcBef>
              <a:buClr>
                <a:srgbClr val="000000"/>
              </a:buClr>
              <a:buSzPct val="133333"/>
              <a:buFont typeface="Carme"/>
              <a:buChar char="•"/>
            </a:pPr>
            <a:r>
              <a:rPr lang="en" sz="1800">
                <a:solidFill>
                  <a:srgbClr val="000000"/>
                </a:solidFill>
              </a:rPr>
              <a:t>Beginning with the 2017–18 school year, a student must be retained in the third grade if the student fails to demonstrate reading proficiency at the end of the third grade as determined by the state summative reading assessment (SC READY) and does not meet one of several statutory exemptions.</a:t>
            </a:r>
            <a:r>
              <a:rPr lang="en" sz="2400">
                <a:solidFill>
                  <a:srgbClr val="000000"/>
                </a:solidFill>
              </a:rPr>
              <a:t> </a:t>
            </a:r>
            <a:br>
              <a:rPr lang="en" sz="2400">
                <a:solidFill>
                  <a:srgbClr val="000000"/>
                </a:solidFill>
              </a:rPr>
            </a:br>
          </a:p>
          <a:p>
            <a:pPr indent="-381000" lvl="0" marL="457200" rtl="0">
              <a:spcBef>
                <a:spcPts val="640"/>
              </a:spcBef>
              <a:buClr>
                <a:srgbClr val="000000"/>
              </a:buClr>
              <a:buSzPct val="133333"/>
              <a:buFont typeface="Carme"/>
              <a:buChar char="•"/>
            </a:pPr>
            <a:r>
              <a:rPr lang="en" sz="1800">
                <a:solidFill>
                  <a:srgbClr val="000000"/>
                </a:solidFill>
              </a:rPr>
              <a:t>Students who qualify for a good cause exemption may be promoted to fourth grade. </a:t>
            </a:r>
            <a:br>
              <a:rPr lang="en" sz="1800">
                <a:solidFill>
                  <a:srgbClr val="000000"/>
                </a:solidFill>
              </a:rPr>
            </a:br>
          </a:p>
          <a:p>
            <a:pPr indent="-381000" lvl="0" marL="457200" rtl="0">
              <a:spcBef>
                <a:spcPts val="640"/>
              </a:spcBef>
              <a:buClr>
                <a:srgbClr val="000000"/>
              </a:buClr>
              <a:buSzPct val="133333"/>
              <a:buFont typeface="Carme"/>
              <a:buChar char="•"/>
            </a:pPr>
            <a:r>
              <a:rPr lang="en" sz="1800">
                <a:solidFill>
                  <a:srgbClr val="000000"/>
                </a:solidFill>
              </a:rPr>
              <a:t>Read to Succeed legislation provides seven considerations for students who may be exempt from mandatory retention and promoted to fourth grade. </a:t>
            </a:r>
          </a:p>
          <a:p>
            <a:pPr lvl="0" rtl="0">
              <a:spcBef>
                <a:spcPts val="0"/>
              </a:spcBef>
              <a:buNone/>
            </a:pPr>
            <a:r>
              <a:t/>
            </a:r>
            <a:endParaRPr sz="18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600"/>
              </a:spcBef>
              <a:buClr>
                <a:schemeClr val="dk1"/>
              </a:buClr>
              <a:buSzPct val="30555"/>
              <a:buFont typeface="Arial"/>
              <a:buNone/>
            </a:pPr>
            <a:r>
              <a:rPr lang="en"/>
              <a:t>What is a good cause exemption?</a:t>
            </a:r>
          </a:p>
        </p:txBody>
      </p:sp>
      <p:sp>
        <p:nvSpPr>
          <p:cNvPr id="69" name="Shape 69"/>
          <p:cNvSpPr txBox="1"/>
          <p:nvPr>
            <p:ph idx="1" type="body"/>
          </p:nvPr>
        </p:nvSpPr>
        <p:spPr>
          <a:xfrm>
            <a:off x="457200" y="1063375"/>
            <a:ext cx="8229600" cy="3725700"/>
          </a:xfrm>
          <a:prstGeom prst="rect">
            <a:avLst/>
          </a:prstGeom>
        </p:spPr>
        <p:txBody>
          <a:bodyPr anchorCtr="0" anchor="t" bIns="91425" lIns="91425" rIns="91425" tIns="91425">
            <a:noAutofit/>
          </a:bodyPr>
          <a:lstStyle/>
          <a:p>
            <a:pPr lvl="0">
              <a:spcBef>
                <a:spcPts val="0"/>
              </a:spcBef>
              <a:buNone/>
            </a:pPr>
            <a:r>
              <a:rPr lang="en" sz="1200"/>
              <a:t>Read to Succeed legislation provides seven considerations for students who may be exempt from mandatory retention and promoted to fourth grade. </a:t>
            </a:r>
          </a:p>
          <a:p>
            <a:pPr lvl="0">
              <a:spcBef>
                <a:spcPts val="0"/>
              </a:spcBef>
              <a:buNone/>
            </a:pPr>
            <a:r>
              <a:rPr b="1" lang="en" sz="1200"/>
              <a:t>Good cause exemptions include students: </a:t>
            </a:r>
          </a:p>
          <a:p>
            <a:pPr lvl="0">
              <a:spcBef>
                <a:spcPts val="0"/>
              </a:spcBef>
              <a:buNone/>
            </a:pPr>
            <a:r>
              <a:rPr lang="en" sz="1200"/>
              <a:t>• with limited English proficiency </a:t>
            </a:r>
            <a:r>
              <a:rPr b="1" lang="en" sz="1200"/>
              <a:t>and</a:t>
            </a:r>
            <a:r>
              <a:rPr lang="en" sz="1200"/>
              <a:t> less than two years of instruction in English as a Second Language (ESOL) program; Updated December 7, 2016 Page 4 </a:t>
            </a:r>
          </a:p>
          <a:p>
            <a:pPr lvl="0">
              <a:spcBef>
                <a:spcPts val="0"/>
              </a:spcBef>
              <a:buNone/>
            </a:pPr>
            <a:r>
              <a:rPr lang="en" sz="1200"/>
              <a:t>• with disabilities whose IEP indicates the use of alternative assessments or alternative reading interventions; </a:t>
            </a:r>
          </a:p>
          <a:p>
            <a:pPr lvl="0">
              <a:spcBef>
                <a:spcPts val="0"/>
              </a:spcBef>
              <a:buNone/>
            </a:pPr>
            <a:r>
              <a:rPr lang="en" sz="1200"/>
              <a:t>• with disabilities whose IEP </a:t>
            </a:r>
            <a:r>
              <a:rPr b="1" lang="en" sz="1200"/>
              <a:t>or</a:t>
            </a:r>
            <a:r>
              <a:rPr lang="en" sz="1200"/>
              <a:t> Section 504 Plan reflects that the student has received intensive remediation in reading for more than two years but still does not substantially demonstrate reading proficiency; </a:t>
            </a:r>
          </a:p>
          <a:p>
            <a:pPr lvl="0">
              <a:spcBef>
                <a:spcPts val="0"/>
              </a:spcBef>
              <a:buNone/>
            </a:pPr>
            <a:r>
              <a:rPr lang="en" sz="1200"/>
              <a:t>• who demonstrate third grade reading proficiency on an alternative assessment approved by the SBE and which teachers may administer following the administration of the state assessment of reading; </a:t>
            </a:r>
          </a:p>
          <a:p>
            <a:pPr lvl="0">
              <a:spcBef>
                <a:spcPts val="0"/>
              </a:spcBef>
              <a:buNone/>
            </a:pPr>
            <a:r>
              <a:rPr lang="en" sz="1200"/>
              <a:t>• who have received two years of reading intervention </a:t>
            </a:r>
            <a:r>
              <a:rPr b="1" lang="en" sz="1200"/>
              <a:t>and </a:t>
            </a:r>
            <a:r>
              <a:rPr lang="en" sz="1200"/>
              <a:t>were previously retained; </a:t>
            </a:r>
          </a:p>
          <a:p>
            <a:pPr lvl="0">
              <a:spcBef>
                <a:spcPts val="0"/>
              </a:spcBef>
              <a:buNone/>
            </a:pPr>
            <a:r>
              <a:rPr lang="en" sz="1200"/>
              <a:t>• who through reading portfolio documentation demonstrate mastery of the state standards in reading equal to at least one level above the lowest achievement level on the state reading assessment; or </a:t>
            </a:r>
          </a:p>
          <a:p>
            <a:pPr lvl="0">
              <a:spcBef>
                <a:spcPts val="0"/>
              </a:spcBef>
              <a:buNone/>
            </a:pPr>
            <a:r>
              <a:rPr lang="en" sz="1200"/>
              <a:t>• who successfully participate in a Read to Succeed summer reading camp at the conclusion of the third grade year </a:t>
            </a:r>
            <a:r>
              <a:rPr b="1" lang="en" sz="1200"/>
              <a:t>and</a:t>
            </a:r>
            <a:r>
              <a:rPr lang="en" sz="1200"/>
              <a:t> demonstrate through either a reading portfolio or through a norm-referenced alternative assessment, that their mastery of the state standards in reading is equal to at least one level above the lowest level on the state reading assessment.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pic>
        <p:nvPicPr>
          <p:cNvPr id="74" name="Shape 74"/>
          <p:cNvPicPr preferRelativeResize="0"/>
          <p:nvPr/>
        </p:nvPicPr>
        <p:blipFill>
          <a:blip r:embed="rId3">
            <a:alphaModFix/>
          </a:blip>
          <a:stretch>
            <a:fillRect/>
          </a:stretch>
        </p:blipFill>
        <p:spPr>
          <a:xfrm>
            <a:off x="2697812" y="152400"/>
            <a:ext cx="3748364" cy="483869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