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58" r:id="rId5"/>
    <p:sldId id="259" r:id="rId6"/>
    <p:sldId id="270" r:id="rId7"/>
    <p:sldId id="275" r:id="rId8"/>
    <p:sldId id="266" r:id="rId9"/>
    <p:sldId id="272" r:id="rId10"/>
    <p:sldId id="273" r:id="rId11"/>
    <p:sldId id="274" r:id="rId12"/>
    <p:sldId id="269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/>
    <p:restoredTop sz="94681"/>
  </p:normalViewPr>
  <p:slideViewPr>
    <p:cSldViewPr snapToGrid="0" snapToObjects="1">
      <p:cViewPr varScale="1">
        <p:scale>
          <a:sx n="53" d="100"/>
          <a:sy n="53" d="100"/>
        </p:scale>
        <p:origin x="6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dobeStock_121221655_wide.jpg" descr="AdobeStock_121221655_wide.jpg"/>
          <p:cNvPicPr>
            <a:picLocks noChangeAspect="1"/>
          </p:cNvPicPr>
          <p:nvPr/>
        </p:nvPicPr>
        <p:blipFill>
          <a:blip r:embed="rId2"/>
          <a:srcRect l="5233" r="34303"/>
          <a:stretch>
            <a:fillRect/>
          </a:stretch>
        </p:blipFill>
        <p:spPr>
          <a:xfrm>
            <a:off x="-46633" y="-71438"/>
            <a:ext cx="24477267" cy="1385879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986951" y="3961572"/>
            <a:ext cx="14187588" cy="4699001"/>
          </a:xfrm>
          <a:prstGeom prst="rect">
            <a:avLst/>
          </a:prstGeom>
        </p:spPr>
        <p:txBody>
          <a:bodyPr anchor="b"/>
          <a:lstStyle>
            <a:lvl1pPr defTabSz="1160859">
              <a:defRPr sz="13300" b="0" spc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986951" y="8788641"/>
            <a:ext cx="14187588" cy="1502842"/>
          </a:xfrm>
          <a:prstGeom prst="rect">
            <a:avLst/>
          </a:prstGeom>
        </p:spPr>
        <p:txBody>
          <a:bodyPr numCol="1" spcCol="38100"/>
          <a:lstStyle>
            <a:lvl1pPr defTabSz="584200">
              <a:spcBef>
                <a:spcPts val="0"/>
              </a:spcBef>
              <a:defRPr sz="3500" cap="all" spc="-104"/>
            </a:lvl1pPr>
            <a:lvl2pPr defTabSz="584200">
              <a:spcBef>
                <a:spcPts val="0"/>
              </a:spcBef>
              <a:defRPr sz="3500" cap="all" spc="-104"/>
            </a:lvl2pPr>
            <a:lvl3pPr defTabSz="584200">
              <a:spcBef>
                <a:spcPts val="0"/>
              </a:spcBef>
              <a:defRPr sz="3500" cap="all" spc="-104"/>
            </a:lvl3pPr>
            <a:lvl4pPr defTabSz="584200">
              <a:spcBef>
                <a:spcPts val="0"/>
              </a:spcBef>
              <a:defRPr sz="3500" cap="all" spc="-104"/>
            </a:lvl4pPr>
            <a:lvl5pPr defTabSz="584200">
              <a:spcBef>
                <a:spcPts val="0"/>
              </a:spcBef>
              <a:defRPr sz="3500" cap="all" spc="-104"/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pic>
        <p:nvPicPr>
          <p:cNvPr id="26" name="Lexington_District_One_Full_Legal_Logo_reversed.png" descr="Lexington_District_One_Full_Legal_Logo_revers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799" y="10506260"/>
            <a:ext cx="3853636" cy="1941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 anchor="b"/>
          <a:lstStyle>
            <a:lvl1pPr defTabSz="1160859">
              <a:defRPr sz="13300" b="0" spc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 numCol="1" spcCol="38100"/>
          <a:lstStyle>
            <a:lvl1pPr defTabSz="584200">
              <a:spcBef>
                <a:spcPts val="0"/>
              </a:spcBef>
              <a:defRPr sz="3500" cap="all" spc="-104"/>
            </a:lvl1pPr>
            <a:lvl2pPr defTabSz="584200">
              <a:spcBef>
                <a:spcPts val="0"/>
              </a:spcBef>
              <a:defRPr sz="3500" cap="all" spc="-104"/>
            </a:lvl2pPr>
            <a:lvl3pPr defTabSz="584200">
              <a:spcBef>
                <a:spcPts val="0"/>
              </a:spcBef>
              <a:defRPr sz="3500" cap="all" spc="-104"/>
            </a:lvl3pPr>
            <a:lvl4pPr defTabSz="584200">
              <a:spcBef>
                <a:spcPts val="0"/>
              </a:spcBef>
              <a:defRPr sz="3500" cap="all" spc="-104"/>
            </a:lvl4pPr>
            <a:lvl5pPr defTabSz="584200">
              <a:spcBef>
                <a:spcPts val="0"/>
              </a:spcBef>
              <a:defRPr sz="3500" cap="all" spc="-104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6" name="AdobeStock_254345024.jpeg" descr="AdobeStock_254345024.jpeg"/>
          <p:cNvPicPr>
            <a:picLocks noChangeAspect="1"/>
          </p:cNvPicPr>
          <p:nvPr/>
        </p:nvPicPr>
        <p:blipFill>
          <a:blip r:embed="rId2"/>
          <a:srcRect l="45437" t="13508" r="12734" b="3430"/>
          <a:stretch>
            <a:fillRect/>
          </a:stretch>
        </p:blipFill>
        <p:spPr>
          <a:xfrm>
            <a:off x="14045268" y="-2977"/>
            <a:ext cx="10365025" cy="13721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5702797" cy="429261"/>
          </a:xfrm>
          <a:prstGeom prst="rect">
            <a:avLst/>
          </a:prstGeom>
        </p:spPr>
        <p:txBody>
          <a:bodyPr numCol="1" spcCol="38100"/>
          <a:lstStyle>
            <a:lvl1pPr>
              <a:spcBef>
                <a:spcPts val="3200"/>
              </a:spcBef>
              <a:defRPr sz="2000" cap="all" spc="-59">
                <a:latin typeface="Aleo-Regular"/>
                <a:ea typeface="Aleo-Regular"/>
                <a:cs typeface="Aleo-Regular"/>
                <a:sym typeface="Aleo-Regular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5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 numCol="1" spcCol="38100"/>
          <a:lstStyle>
            <a:lvl1pPr defTabSz="584200">
              <a:spcBef>
                <a:spcPts val="0"/>
              </a:spcBef>
              <a:defRPr sz="3500" cap="all" spc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Slide Subtitle</a:t>
            </a:r>
          </a:p>
        </p:txBody>
      </p:sp>
      <p:sp>
        <p:nvSpPr>
          <p:cNvPr id="4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1">
              <a:hueOff val="-10783065"/>
              <a:satOff val="-5128"/>
              <a:lumOff val="-56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/>
          <a:lstStyle>
            <a:lvl1pPr>
              <a:defRPr b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499"/>
            <a:ext cx="21869400" cy="6433742"/>
          </a:xfrm>
          <a:prstGeom prst="rect">
            <a:avLst/>
          </a:prstGeom>
        </p:spPr>
        <p:txBody>
          <a:bodyPr numCol="1" spcCol="38100"/>
          <a:lstStyle>
            <a:lvl1pPr marL="571500" marR="0" indent="-571500" algn="l" defTabSz="584200" eaLnBrk="1" fontAlgn="auto" latinLnBrk="0" hangingPunct="1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Tx/>
              <a:buFont typeface=".Lucida Grande UI Regular"/>
              <a:buChar char="►"/>
              <a:tabLst/>
              <a:defRPr/>
            </a:lvl1pPr>
          </a:lstStyle>
          <a:p>
            <a:r>
              <a:rPr dirty="0"/>
              <a:t>Slide bullet text</a:t>
            </a:r>
            <a:endParaRPr lang="en-US" dirty="0"/>
          </a:p>
          <a:p>
            <a:r>
              <a:rPr lang="en-US" dirty="0"/>
              <a:t>Slide bullet text</a:t>
            </a:r>
          </a:p>
          <a:p>
            <a:pPr marL="571500" marR="0" lvl="0" indent="-571500" algn="l" defTabSz="584200" eaLnBrk="1" fontAlgn="auto" latinLnBrk="0" hangingPunct="1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Tx/>
              <a:buFont typeface=".Lucida Grande UI Regular"/>
              <a:buChar char="►"/>
              <a:tabLst/>
              <a:defRPr/>
            </a:pPr>
            <a:r>
              <a:rPr lang="en-US" dirty="0"/>
              <a:t>Slide bullet text</a:t>
            </a:r>
          </a:p>
          <a:p>
            <a:pPr marL="571500" marR="0" lvl="0" indent="-571500" algn="l" defTabSz="584200" eaLnBrk="1" fontAlgn="auto" latinLnBrk="0" hangingPunct="1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Tx/>
              <a:buFont typeface=".Lucida Grande UI Regular"/>
              <a:buChar char="►"/>
              <a:tabLst/>
              <a:defRPr/>
            </a:pPr>
            <a:r>
              <a:rPr lang="en-US" dirty="0"/>
              <a:t>Slide bullet text</a:t>
            </a:r>
          </a:p>
        </p:txBody>
      </p:sp>
      <p:pic>
        <p:nvPicPr>
          <p:cNvPr id="50" name="Lexington_District_One_Full_Legal_Logo_PMS 647.jpg" descr="Lexington_District_One_Full_Legal_Logo_PMS 6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689" y="11894913"/>
            <a:ext cx="3153711" cy="1589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 numCol="1" spcCol="38100"/>
          <a:lstStyle>
            <a:lvl1pPr marL="571500" indent="-571500">
              <a:buClr>
                <a:srgbClr val="166598"/>
              </a:buClr>
              <a:buFont typeface=".Lucida Grande UI Regular"/>
              <a:buChar char="►"/>
              <a:defRPr/>
            </a:lvl1pPr>
          </a:lstStyle>
          <a:p>
            <a:r>
              <a:rPr dirty="0"/>
              <a:t>Slide bullet text</a:t>
            </a:r>
          </a:p>
        </p:txBody>
      </p:sp>
      <p:sp>
        <p:nvSpPr>
          <p:cNvPr id="67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1">
              <a:hueOff val="-10783065"/>
              <a:satOff val="-5128"/>
              <a:lumOff val="-56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68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 numCol="1" spcCol="38100"/>
          <a:lstStyle>
            <a:lvl1pPr>
              <a:spcBef>
                <a:spcPts val="3200"/>
              </a:spcBef>
              <a:defRPr sz="2000" cap="all" spc="-59">
                <a:latin typeface="Aleo-Regular"/>
                <a:ea typeface="Aleo-Regular"/>
                <a:cs typeface="Aleo-Regular"/>
                <a:sym typeface="Aleo-Regular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/>
          <a:lstStyle>
            <a:lvl1pPr>
              <a:defRPr b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t>Slide Title</a:t>
            </a:r>
          </a:p>
        </p:txBody>
      </p:sp>
      <p:sp>
        <p:nvSpPr>
          <p:cNvPr id="70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 numCol="1" spcCol="38100"/>
          <a:lstStyle>
            <a:lvl1pPr defTabSz="584200">
              <a:spcBef>
                <a:spcPts val="0"/>
              </a:spcBef>
              <a:defRPr sz="3500" cap="all" spc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Slide Subtitle</a:t>
            </a:r>
          </a:p>
        </p:txBody>
      </p:sp>
      <p:pic>
        <p:nvPicPr>
          <p:cNvPr id="71" name="AdobeStock_445290202.jpeg" descr="AdobeStock_445290202.jpeg"/>
          <p:cNvPicPr>
            <a:picLocks noChangeAspect="1"/>
          </p:cNvPicPr>
          <p:nvPr/>
        </p:nvPicPr>
        <p:blipFill>
          <a:blip r:embed="rId2"/>
          <a:srcRect l="20422" t="3327" r="29844"/>
          <a:stretch>
            <a:fillRect/>
          </a:stretch>
        </p:blipFill>
        <p:spPr>
          <a:xfrm>
            <a:off x="13925103" y="12700"/>
            <a:ext cx="10564812" cy="1369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 numCol="1" spcCol="38100"/>
          <a:lstStyle>
            <a:lvl1pPr defTabSz="584200">
              <a:spcBef>
                <a:spcPts val="0"/>
              </a:spcBef>
              <a:defRPr sz="3500" cap="all" spc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Slide Subtitle </a:t>
            </a:r>
          </a:p>
        </p:txBody>
      </p:sp>
      <p:sp>
        <p:nvSpPr>
          <p:cNvPr id="88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1">
              <a:hueOff val="-10783065"/>
              <a:satOff val="-5128"/>
              <a:lumOff val="-56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9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t>Slide Title</a:t>
            </a:r>
          </a:p>
        </p:txBody>
      </p:sp>
      <p:sp>
        <p:nvSpPr>
          <p:cNvPr id="91" name="Rectangle"/>
          <p:cNvSpPr txBox="1"/>
          <p:nvPr/>
        </p:nvSpPr>
        <p:spPr>
          <a:xfrm>
            <a:off x="1295400" y="12955885"/>
            <a:ext cx="5702797" cy="42926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584200">
              <a:lnSpc>
                <a:spcPct val="100000"/>
              </a:lnSpc>
              <a:spcBef>
                <a:spcPts val="3200"/>
              </a:spcBef>
              <a:tabLst/>
              <a:defRPr sz="2000" cap="all" spc="-59">
                <a:latin typeface="Aleo-Regular"/>
                <a:ea typeface="Aleo-Regular"/>
                <a:cs typeface="Aleo-Regular"/>
                <a:sym typeface="Aleo-Regular"/>
              </a:defRPr>
            </a:pPr>
            <a:endParaRPr/>
          </a:p>
        </p:txBody>
      </p:sp>
      <p:pic>
        <p:nvPicPr>
          <p:cNvPr id="92" name="Lexington_District_One_Full_Legal_Logo_PMS 647.jpg" descr="Lexington_District_One_Full_Legal_Logo_PMS 6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690" y="11894913"/>
            <a:ext cx="3153711" cy="1589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 numCol="1" spcCol="38100"/>
          <a:lstStyle>
            <a:lvl1pPr defTabSz="584200">
              <a:spcBef>
                <a:spcPts val="0"/>
              </a:spcBef>
              <a:defRPr sz="3500" cap="all" spc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Agenda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6576070"/>
          </a:xfrm>
          <a:prstGeom prst="rect">
            <a:avLst/>
          </a:prstGeom>
        </p:spPr>
        <p:txBody>
          <a:bodyPr numCol="1" spcCol="38100"/>
          <a:lstStyle>
            <a:lvl1pPr defTabSz="825500">
              <a:spcBef>
                <a:spcPts val="3200"/>
              </a:spcBef>
              <a:defRPr sz="5400" u="sng" spc="-53"/>
            </a:lvl1pPr>
            <a:lvl2pPr defTabSz="825500">
              <a:spcBef>
                <a:spcPts val="3200"/>
              </a:spcBef>
              <a:defRPr sz="5400" u="sng" spc="-53"/>
            </a:lvl2pPr>
            <a:lvl3pPr defTabSz="825500">
              <a:spcBef>
                <a:spcPts val="3200"/>
              </a:spcBef>
              <a:defRPr sz="5400" u="sng" spc="-53"/>
            </a:lvl3pPr>
            <a:lvl4pPr defTabSz="825500">
              <a:spcBef>
                <a:spcPts val="3200"/>
              </a:spcBef>
              <a:defRPr sz="5400" u="sng" spc="-53"/>
            </a:lvl4pPr>
            <a:lvl5pPr defTabSz="825500">
              <a:spcBef>
                <a:spcPts val="3200"/>
              </a:spcBef>
              <a:defRPr sz="5400" u="sng" spc="-53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1">
              <a:hueOff val="-10783065"/>
              <a:satOff val="-5128"/>
              <a:lumOff val="-56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4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0">
                <a:latin typeface="Aleo Bold"/>
                <a:ea typeface="Aleo Bold"/>
                <a:cs typeface="Aleo Bold"/>
                <a:sym typeface="Aleo Bold"/>
              </a:defRPr>
            </a:lvl1pPr>
          </a:lstStyle>
          <a:p>
            <a:r>
              <a:rPr dirty="0"/>
              <a:t>Agenda Title</a:t>
            </a:r>
          </a:p>
        </p:txBody>
      </p:sp>
      <p:sp>
        <p:nvSpPr>
          <p:cNvPr id="105" name="Rectangle"/>
          <p:cNvSpPr txBox="1"/>
          <p:nvPr/>
        </p:nvSpPr>
        <p:spPr>
          <a:xfrm>
            <a:off x="1295400" y="12955885"/>
            <a:ext cx="5702797" cy="42926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584200">
              <a:lnSpc>
                <a:spcPct val="100000"/>
              </a:lnSpc>
              <a:spcBef>
                <a:spcPts val="3200"/>
              </a:spcBef>
              <a:tabLst/>
              <a:defRPr sz="2000" cap="all" spc="-59">
                <a:latin typeface="Aleo-Regular"/>
                <a:ea typeface="Aleo-Regular"/>
                <a:cs typeface="Aleo-Regular"/>
                <a:sym typeface="Aleo-Regular"/>
              </a:defRPr>
            </a:pPr>
            <a:endParaRPr/>
          </a:p>
        </p:txBody>
      </p:sp>
      <p:pic>
        <p:nvPicPr>
          <p:cNvPr id="106" name="Lexington_District_One_Full_Legal_Logo_PMS 647.jpg" descr="Lexington_District_One_Full_Legal_Logo_PMS 6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690" y="11894913"/>
            <a:ext cx="3153711" cy="1589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numCol="1" spcCol="38100" anchor="ctr"/>
          <a:lstStyle>
            <a:lvl1pPr algn="ctr" defTabSz="1160859">
              <a:spcBef>
                <a:spcPts val="0"/>
              </a:spcBef>
              <a:defRPr sz="10200" cap="all" spc="-408"/>
            </a:lvl1pPr>
            <a:lvl2pPr algn="ctr" defTabSz="1160859">
              <a:spcBef>
                <a:spcPts val="0"/>
              </a:spcBef>
              <a:defRPr sz="10200" cap="all" spc="-408"/>
            </a:lvl2pPr>
            <a:lvl3pPr algn="ctr" defTabSz="1160859">
              <a:spcBef>
                <a:spcPts val="0"/>
              </a:spcBef>
              <a:defRPr sz="10200" cap="all" spc="-408"/>
            </a:lvl3pPr>
            <a:lvl4pPr algn="ctr" defTabSz="1160859">
              <a:spcBef>
                <a:spcPts val="0"/>
              </a:spcBef>
              <a:defRPr sz="10200" cap="all" spc="-408"/>
            </a:lvl4pPr>
            <a:lvl5pPr algn="ctr" defTabSz="1160859">
              <a:spcBef>
                <a:spcPts val="0"/>
              </a:spcBef>
              <a:defRPr sz="10200" cap="all" spc="-408"/>
            </a:lvl5pPr>
          </a:lstStyle>
          <a:p>
            <a:r>
              <a:rPr dirty="0"/>
              <a:t>Statement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Onward as One.jpg" descr="Onward a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1772"/>
            <a:ext cx="24384000" cy="8836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3316942"/>
            <a:ext cx="21869400" cy="8363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3469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1">
              <a:hueOff val="-10783065"/>
              <a:satOff val="-5128"/>
              <a:lumOff val="-56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" name="Rectangle"/>
          <p:cNvSpPr txBox="1"/>
          <p:nvPr/>
        </p:nvSpPr>
        <p:spPr>
          <a:xfrm>
            <a:off x="1295400" y="12955885"/>
            <a:ext cx="5702797" cy="42926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584200">
              <a:lnSpc>
                <a:spcPct val="100000"/>
              </a:lnSpc>
              <a:spcBef>
                <a:spcPts val="3200"/>
              </a:spcBef>
              <a:tabLst/>
              <a:defRPr sz="2000" cap="all" spc="-59">
                <a:latin typeface="Aleo-Regular"/>
                <a:ea typeface="Aleo-Regular"/>
                <a:cs typeface="Aleo-Regular"/>
                <a:sym typeface="Aleo-Regular"/>
              </a:defRPr>
            </a:pPr>
            <a:endParaRPr/>
          </a:p>
        </p:txBody>
      </p:sp>
      <p:pic>
        <p:nvPicPr>
          <p:cNvPr id="5" name="Lexington_District_One_Full_Legal_Logo_PMS 647.jpg" descr="Lexington_District_One_Full_Legal_Logo_PMS 64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47690" y="11894913"/>
            <a:ext cx="3153711" cy="1589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8"/>
            <a:ext cx="21869400" cy="169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6" r:id="rId5"/>
    <p:sldLayoutId id="2147483657" r:id="rId6"/>
    <p:sldLayoutId id="2147483658" r:id="rId7"/>
    <p:sldLayoutId id="2147483664" r:id="rId8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0" baseline="0">
          <a:solidFill>
            <a:srgbClr val="000000"/>
          </a:solidFill>
          <a:uFillTx/>
          <a:latin typeface="Aleo" panose="020F0502020204030203" pitchFamily="34" charset="77"/>
          <a:ea typeface="+mn-ea"/>
          <a:cs typeface="+mn-cs"/>
          <a:sym typeface="Graphik"/>
        </a:defRPr>
      </a:lvl1pPr>
      <a:lvl2pPr marL="0" marR="0" indent="457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all" spc="-400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1pPr>
      <a:lvl2pPr marL="0" marR="0" indent="4572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2pPr>
      <a:lvl3pPr marL="0" marR="0" indent="9144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3pPr>
      <a:lvl4pPr marL="0" marR="0" indent="13716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4pPr>
      <a:lvl5pPr marL="0" marR="0" indent="18288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5pPr>
      <a:lvl6pPr marL="0" marR="0" indent="22860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6pPr>
      <a:lvl7pPr marL="0" marR="0" indent="27432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7pPr>
      <a:lvl8pPr marL="0" marR="0" indent="32004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8pPr>
      <a:lvl9pPr marL="0" marR="0" indent="3657600" algn="l" defTabSz="5842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mo Bold"/>
          <a:ea typeface="Arimo Bold"/>
          <a:cs typeface="Arimo Bold"/>
          <a:sym typeface="Arimo 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obeStock_121221655_wide.jpg" descr="AdobeStock_121221655_wide.jpg"/>
          <p:cNvPicPr>
            <a:picLocks noChangeAspect="1"/>
          </p:cNvPicPr>
          <p:nvPr/>
        </p:nvPicPr>
        <p:blipFill>
          <a:blip r:embed="rId2"/>
          <a:srcRect l="9091" t="10910" r="40012" b="5488"/>
          <a:stretch>
            <a:fillRect/>
          </a:stretch>
        </p:blipFill>
        <p:spPr>
          <a:xfrm>
            <a:off x="0" y="-19050"/>
            <a:ext cx="24460121" cy="1375424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Presentation Title"/>
          <p:cNvSpPr txBox="1">
            <a:spLocks noGrp="1"/>
          </p:cNvSpPr>
          <p:nvPr>
            <p:ph type="title"/>
          </p:nvPr>
        </p:nvSpPr>
        <p:spPr>
          <a:xfrm>
            <a:off x="9060358" y="4452242"/>
            <a:ext cx="14104442" cy="46314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Student Isolation and Quarantine Update </a:t>
            </a:r>
            <a:endParaRPr dirty="0"/>
          </a:p>
        </p:txBody>
      </p:sp>
      <p:sp>
        <p:nvSpPr>
          <p:cNvPr id="182" name="Presentation Subtitle"/>
          <p:cNvSpPr txBox="1">
            <a:spLocks noGrp="1"/>
          </p:cNvSpPr>
          <p:nvPr>
            <p:ph type="body" sz="quarter" idx="1"/>
          </p:nvPr>
        </p:nvSpPr>
        <p:spPr>
          <a:xfrm>
            <a:off x="9031485" y="9258540"/>
            <a:ext cx="14104443" cy="88499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Amy A. Wood, BSN, RN</a:t>
            </a:r>
          </a:p>
          <a:p>
            <a:r>
              <a:rPr lang="en-US" dirty="0"/>
              <a:t>Nursing and Health Services Director</a:t>
            </a:r>
            <a:endParaRPr dirty="0"/>
          </a:p>
        </p:txBody>
      </p:sp>
      <p:pic>
        <p:nvPicPr>
          <p:cNvPr id="183" name="Lexington_District_One_Full_Legal_Logo_reversed.png" descr="Lexington_District_One_Full_Legal_Logo_revers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0" y="10163360"/>
            <a:ext cx="3853635" cy="1941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0B156A-CD32-A443-BB0A-9F391E0D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3579" y="-462626"/>
            <a:ext cx="11313695" cy="146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217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TTS: What to expect</a:t>
            </a:r>
            <a:endParaRPr dirty="0"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xfrm>
            <a:off x="1257300" y="3947024"/>
            <a:ext cx="21869400" cy="77957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TTS will be managed by our Contact Investigators</a:t>
            </a:r>
          </a:p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Families reporting student exposures outside of school will have the opportunity to opt-in to TTS as part of the district’s COVID report form</a:t>
            </a:r>
          </a:p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Families of students identified as school close contacts will have the opportunity to opt-in to TTS in the notification letter sent via </a:t>
            </a:r>
            <a:r>
              <a:rPr lang="en-US" sz="4800" dirty="0" err="1"/>
              <a:t>SchoolMessenger</a:t>
            </a:r>
            <a:r>
              <a:rPr lang="en-US" sz="4800" dirty="0"/>
              <a:t> </a:t>
            </a:r>
          </a:p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We will accept home test results (must be accompanied by the completed DHEC Attestation Form)</a:t>
            </a:r>
          </a:p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If results are not received by the end of day 7, the student must quarantine at home for days 8-10</a:t>
            </a:r>
          </a:p>
        </p:txBody>
      </p:sp>
    </p:spTree>
    <p:extLst>
      <p:ext uri="{BB962C8B-B14F-4D97-AF65-F5344CB8AC3E}">
        <p14:creationId xmlns:p14="http://schemas.microsoft.com/office/powerpoint/2010/main" val="30406978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Isolation</a:t>
            </a:r>
            <a:endParaRPr dirty="0"/>
          </a:p>
        </p:txBody>
      </p:sp>
      <p:sp>
        <p:nvSpPr>
          <p:cNvPr id="188" name="Slide bullet text"/>
          <p:cNvSpPr txBox="1">
            <a:spLocks noGrp="1"/>
          </p:cNvSpPr>
          <p:nvPr>
            <p:ph type="body" idx="1"/>
          </p:nvPr>
        </p:nvSpPr>
        <p:spPr>
          <a:xfrm>
            <a:off x="1295400" y="3874168"/>
            <a:ext cx="21869400" cy="78300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 isolation is 10 days from symptom onset (or date test collected, if asymptomatic)</a:t>
            </a:r>
          </a:p>
          <a:p>
            <a:r>
              <a:rPr lang="en-US" dirty="0"/>
              <a:t>Isolation may end after 5 days* if:</a:t>
            </a:r>
          </a:p>
          <a:p>
            <a:pPr marL="0" indent="0">
              <a:buNone/>
            </a:pPr>
            <a:r>
              <a:rPr lang="en-US" dirty="0"/>
              <a:t>               No symptoms on day 5, and</a:t>
            </a:r>
          </a:p>
          <a:p>
            <a:pPr marL="0" indent="0">
              <a:buNone/>
            </a:pPr>
            <a:r>
              <a:rPr lang="en-US" dirty="0"/>
              <a:t>               No fever for at least 24 hours, without the use of fever-reducing medicine, and</a:t>
            </a:r>
          </a:p>
          <a:p>
            <a:pPr marL="0" indent="0">
              <a:buNone/>
            </a:pPr>
            <a:r>
              <a:rPr lang="en-US" dirty="0"/>
              <a:t>               Wear mask through day 10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*Students participating in athletics/activities where forced expiration produces increased respiratory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droplets in the surroundings, including shouting, singing, physical exertion, etc. may not return to those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activities until after 10 days.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0B156A-CD32-A443-BB0A-9F391E0D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52" y="-462627"/>
            <a:ext cx="11313696" cy="146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347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bullet text"/>
          <p:cNvSpPr txBox="1">
            <a:spLocks noGrp="1"/>
          </p:cNvSpPr>
          <p:nvPr>
            <p:ph type="body" sz="half" idx="1"/>
          </p:nvPr>
        </p:nvSpPr>
        <p:spPr>
          <a:xfrm>
            <a:off x="1295399" y="5486401"/>
            <a:ext cx="11442700" cy="78686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For student positives in school: Anyone &lt;3 feet for greater than 15 minutes (cumulative) over a 24-hour period, regardless of mask use</a:t>
            </a:r>
          </a:p>
          <a:p>
            <a:r>
              <a:rPr lang="en-US" dirty="0"/>
              <a:t>For student positives in school: Anyone 3-6 feet for greater than 15 minutes (cumulative) over a 24-hour period who is not masked</a:t>
            </a:r>
          </a:p>
          <a:p>
            <a:r>
              <a:rPr lang="en-US" dirty="0"/>
              <a:t>For staff positives and athletics/activities: Anyone &lt;6 feet for greater than 15 minutes (cumulative) over a 24-hour period, regardless of mask use</a:t>
            </a:r>
          </a:p>
        </p:txBody>
      </p:sp>
      <p:sp>
        <p:nvSpPr>
          <p:cNvPr id="1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School Close Contact Definition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Close contacts </a:t>
            </a:r>
            <a:br>
              <a:rPr lang="en-US" dirty="0"/>
            </a:br>
            <a:r>
              <a:rPr lang="en-US" dirty="0"/>
              <a:t>Exempt from Quarantine</a:t>
            </a:r>
            <a:endParaRPr dirty="0"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dirty="0"/>
              <a:t>Students 5-17 </a:t>
            </a:r>
            <a:r>
              <a:rPr lang="en-US" dirty="0" err="1"/>
              <a:t>yrs</a:t>
            </a:r>
            <a:r>
              <a:rPr lang="en-US" dirty="0"/>
              <a:t> old who are fully vaccinated</a:t>
            </a:r>
          </a:p>
          <a:p>
            <a:pPr marL="0" indent="0">
              <a:buClr>
                <a:srgbClr val="166598"/>
              </a:buClr>
              <a:buNone/>
            </a:pPr>
            <a:r>
              <a:rPr lang="en-US" dirty="0"/>
              <a:t>                Completed both doses of primary vaccination series + 14 days</a:t>
            </a:r>
          </a:p>
          <a:p>
            <a:r>
              <a:rPr lang="en-US" dirty="0"/>
              <a:t>Students 18+ </a:t>
            </a:r>
            <a:r>
              <a:rPr lang="en-US" dirty="0" err="1"/>
              <a:t>yrs</a:t>
            </a:r>
            <a:r>
              <a:rPr lang="en-US" dirty="0"/>
              <a:t> old who are maximally vaccinated</a:t>
            </a:r>
          </a:p>
          <a:p>
            <a:pPr marL="0" indent="0">
              <a:buNone/>
            </a:pPr>
            <a:r>
              <a:rPr lang="en-US" dirty="0"/>
              <a:t>                Completed primary vaccination series + booster, if eligible</a:t>
            </a:r>
          </a:p>
          <a:p>
            <a:r>
              <a:rPr lang="en-US" dirty="0"/>
              <a:t>Students who have tested positive for COVID-19 (antigen or PCR) within 90 days of exposure</a:t>
            </a:r>
          </a:p>
          <a:p>
            <a:r>
              <a:rPr lang="en-US" dirty="0"/>
              <a:t>May continue to attend school and school-sponsored events, but must wear mask for 10 days after last exposure</a:t>
            </a:r>
          </a:p>
          <a:p>
            <a:pPr marL="0" indent="0">
              <a:buClr>
                <a:srgbClr val="166598"/>
              </a:buClr>
              <a:buNone/>
            </a:pPr>
            <a:endParaRPr lang="en-US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Close contacts Not exempt from Quarantine</a:t>
            </a:r>
            <a:endParaRPr dirty="0"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xfrm>
            <a:off x="1295400" y="4500477"/>
            <a:ext cx="21869400" cy="77957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Full quarantine is 10 days from date of last contact</a:t>
            </a:r>
          </a:p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Quarantine may end after 5 days*, if:</a:t>
            </a:r>
          </a:p>
          <a:p>
            <a:pPr lvl="1" indent="0">
              <a:buClr>
                <a:srgbClr val="166598"/>
              </a:buClr>
            </a:pPr>
            <a:r>
              <a:rPr lang="en-US" sz="4800" dirty="0"/>
              <a:t>               No symptoms during daily monitoring at home, and</a:t>
            </a:r>
          </a:p>
          <a:p>
            <a:pPr lvl="1" indent="0">
              <a:buClr>
                <a:srgbClr val="166598"/>
              </a:buClr>
            </a:pPr>
            <a:r>
              <a:rPr lang="en-US" sz="4800" dirty="0"/>
              <a:t>               Wear a mask through day 10</a:t>
            </a:r>
          </a:p>
          <a:p>
            <a:pPr lvl="1" indent="0">
              <a:buClr>
                <a:srgbClr val="166598"/>
              </a:buClr>
            </a:pPr>
            <a:endParaRPr lang="en-US" sz="4400" dirty="0"/>
          </a:p>
          <a:p>
            <a:pPr lvl="3" indent="0">
              <a:spcBef>
                <a:spcPts val="0"/>
              </a:spcBef>
              <a:buClr>
                <a:srgbClr val="166598"/>
              </a:buClr>
            </a:pPr>
            <a:r>
              <a:rPr lang="en-US" sz="4400" dirty="0"/>
              <a:t> * Students participating in athletics/activities where forced expiration produces increased</a:t>
            </a:r>
          </a:p>
          <a:p>
            <a:pPr lvl="3" indent="0">
              <a:spcBef>
                <a:spcPts val="0"/>
              </a:spcBef>
              <a:buClr>
                <a:srgbClr val="166598"/>
              </a:buClr>
            </a:pPr>
            <a:r>
              <a:rPr lang="en-US" sz="4400" dirty="0"/>
              <a:t>	respiratory droplets in the surroundings, including shouting, singing, physical exertion, etc.</a:t>
            </a:r>
          </a:p>
          <a:p>
            <a:pPr lvl="3" indent="0">
              <a:spcBef>
                <a:spcPts val="0"/>
              </a:spcBef>
              <a:buClr>
                <a:srgbClr val="166598"/>
              </a:buClr>
            </a:pPr>
            <a:r>
              <a:rPr lang="en-US" sz="4400" dirty="0"/>
              <a:t>	must provide a negative test no earlier than day 5 in order to return to those activities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2811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Subtitle"/>
          <p:cNvSpPr txBox="1">
            <a:spLocks noGrp="1"/>
          </p:cNvSpPr>
          <p:nvPr>
            <p:ph type="body" idx="22"/>
          </p:nvPr>
        </p:nvSpPr>
        <p:spPr>
          <a:xfrm>
            <a:off x="1295400" y="3950621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Addition of Test To Stay (TTS) option for families</a:t>
            </a:r>
            <a:endParaRPr dirty="0"/>
          </a:p>
        </p:txBody>
      </p:sp>
      <p:sp>
        <p:nvSpPr>
          <p:cNvPr id="1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Close contacts Not exempt from Quarantine</a:t>
            </a:r>
            <a:endParaRPr dirty="0"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xfrm>
            <a:off x="1295400" y="5270498"/>
            <a:ext cx="21869400" cy="77957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>
              <a:buClr>
                <a:srgbClr val="166598"/>
              </a:buClr>
              <a:buFont typeface=".Lucida Grande UI Regular"/>
              <a:buChar char="►"/>
            </a:pPr>
            <a:r>
              <a:rPr lang="en-US" sz="4800" dirty="0"/>
              <a:t>Test To Stay (TTS), if eligible, may attend school if:</a:t>
            </a:r>
          </a:p>
          <a:p>
            <a:pPr lvl="1" indent="0">
              <a:buClr>
                <a:srgbClr val="166598"/>
              </a:buClr>
            </a:pPr>
            <a:r>
              <a:rPr lang="en-US" sz="4800" dirty="0"/>
              <a:t>               No symptoms during daily monitoring at home, and</a:t>
            </a:r>
          </a:p>
          <a:p>
            <a:pPr lvl="1" indent="0">
              <a:buClr>
                <a:srgbClr val="166598"/>
              </a:buClr>
            </a:pPr>
            <a:r>
              <a:rPr lang="en-US" sz="4800" dirty="0"/>
              <a:t>               Viral test (antigen or PCR) between 5-7 days after last exposure</a:t>
            </a:r>
          </a:p>
          <a:p>
            <a:pPr lvl="1" indent="0">
              <a:buClr>
                <a:srgbClr val="166598"/>
              </a:buClr>
            </a:pPr>
            <a:r>
              <a:rPr lang="en-US" sz="4800" dirty="0"/>
              <a:t>               Wear a mask through day 10</a:t>
            </a:r>
          </a:p>
        </p:txBody>
      </p:sp>
    </p:spTree>
    <p:extLst>
      <p:ext uri="{BB962C8B-B14F-4D97-AF65-F5344CB8AC3E}">
        <p14:creationId xmlns:p14="http://schemas.microsoft.com/office/powerpoint/2010/main" val="24902178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Household Contacts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E7584-B673-9D42-905E-A57205ACF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826710"/>
            <a:ext cx="21869400" cy="7651416"/>
          </a:xfrm>
        </p:spPr>
        <p:txBody>
          <a:bodyPr>
            <a:noAutofit/>
          </a:bodyPr>
          <a:lstStyle/>
          <a:p>
            <a:r>
              <a:rPr lang="en-US" sz="4800" dirty="0"/>
              <a:t>Subcategory of close contact</a:t>
            </a:r>
          </a:p>
          <a:p>
            <a:r>
              <a:rPr lang="en-US" sz="4800" dirty="0"/>
              <a:t>Quarantine length is dependent on the ability of the positive case(s) to separate away from the student during isolation period</a:t>
            </a:r>
          </a:p>
          <a:p>
            <a:r>
              <a:rPr lang="en-US" sz="4800" dirty="0"/>
              <a:t>Students who are HHC where the positive case(s) are unable to separate away are not eligible for TTS</a:t>
            </a:r>
          </a:p>
          <a:p>
            <a:r>
              <a:rPr lang="en-US" sz="4800" dirty="0"/>
              <a:t>Students who are HHC where the positive case(s) are unable to separate away must remain home through the positive case(s) isolation period + the duration of quarantine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0B156A-CD32-A443-BB0A-9F391E0D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452" y="-462627"/>
            <a:ext cx="11313695" cy="146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859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615</Words>
  <Application>Microsoft Macintosh PowerPoint</Application>
  <PresentationFormat>Custom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.Lucida Grande UI Regular</vt:lpstr>
      <vt:lpstr>Aleo</vt:lpstr>
      <vt:lpstr>Aleo Bold</vt:lpstr>
      <vt:lpstr>Aleo-Regular</vt:lpstr>
      <vt:lpstr>Arimo Bold</vt:lpstr>
      <vt:lpstr>Graphik Compact Regular</vt:lpstr>
      <vt:lpstr>Graphik Semibold</vt:lpstr>
      <vt:lpstr>Helvetica Neue</vt:lpstr>
      <vt:lpstr>27_Showcase</vt:lpstr>
      <vt:lpstr>Student Isolation and Quarantine Update </vt:lpstr>
      <vt:lpstr>Isolation</vt:lpstr>
      <vt:lpstr>PowerPoint Presentation</vt:lpstr>
      <vt:lpstr>School Close Contact Definition</vt:lpstr>
      <vt:lpstr>Close contacts  Exempt from Quarantine</vt:lpstr>
      <vt:lpstr>Close contacts Not exempt from Quarantine</vt:lpstr>
      <vt:lpstr>Close contacts Not exempt from Quarantine</vt:lpstr>
      <vt:lpstr>Household Contacts</vt:lpstr>
      <vt:lpstr>PowerPoint Presentation</vt:lpstr>
      <vt:lpstr>PowerPoint Presentation</vt:lpstr>
      <vt:lpstr>TTS: What to expect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Amy A Wood</cp:lastModifiedBy>
  <cp:revision>7</cp:revision>
  <dcterms:modified xsi:type="dcterms:W3CDTF">2022-02-14T14:17:03Z</dcterms:modified>
</cp:coreProperties>
</file>